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5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snapVertSplitter="1" vertBarState="maximized" horzBarState="maximized">
    <p:restoredLeft sz="84380"/>
    <p:restoredTop sz="87440" autoAdjust="0"/>
  </p:normalViewPr>
  <p:slideViewPr>
    <p:cSldViewPr>
      <p:cViewPr varScale="1">
        <p:scale>
          <a:sx n="75" d="100"/>
          <a:sy n="75" d="100"/>
        </p:scale>
        <p:origin x="-187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919C2F6-82E1-4CC2-9116-0A32191EC7F3}" type="datetimeFigureOut">
              <a:rPr lang="fa-IR" smtClean="0"/>
              <a:t>1435/08/25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DAAA9FE-ABD5-4A37-A074-2FF80CA27F1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431456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5BCFB98-5D6F-45B6-BDC1-DE0D3842A8CE}" type="datetimeFigureOut">
              <a:rPr lang="fa-IR" smtClean="0"/>
              <a:t>1435/08/25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909067B-25AE-4F7F-A18D-2B385BF06C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16800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9067B-25AE-4F7F-A18D-2B385BF06C9C}" type="slidenum">
              <a:rPr lang="fa-IR" smtClean="0"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95286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805EC-6E14-4C4B-82E0-F7FC0918B6A0}" type="datetime5">
              <a:rPr lang="en-US" smtClean="0"/>
              <a:t>23-Jun-14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Dr.Keramati,Hossein Miri Moosavi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51AD5-666D-457A-B8C9-23ED526BB83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0452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9394-5BD9-41B5-B810-C7E6E6D548C1}" type="datetime5">
              <a:rPr lang="en-US" smtClean="0"/>
              <a:t>23-Jun-14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Dr.Keramati,Hossein Miri Moosavi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51AD5-666D-457A-B8C9-23ED526BB83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37109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E8E08-B8A8-4843-98DB-6C4E2AE1F73B}" type="datetime5">
              <a:rPr lang="en-US" smtClean="0"/>
              <a:t>23-Jun-14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Dr.Keramati,Hossein Miri Moosavi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51AD5-666D-457A-B8C9-23ED526BB83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26494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29E3-6922-4AE6-9FE3-B22AC1BE1D63}" type="datetime5">
              <a:rPr lang="en-US" smtClean="0"/>
              <a:t>23-Jun-14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Dr.Keramati,Hossein Miri Moosavi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51AD5-666D-457A-B8C9-23ED526BB83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02784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5EF69-0047-46DB-928A-EC439F763918}" type="datetime5">
              <a:rPr lang="en-US" smtClean="0"/>
              <a:t>23-Jun-14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Dr.Keramati,Hossein Miri Moosavi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51AD5-666D-457A-B8C9-23ED526BB83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84234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AE46-D566-4241-A62B-0868F0D217A2}" type="datetime5">
              <a:rPr lang="en-US" smtClean="0"/>
              <a:t>23-Jun-14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Dr.Keramati,Hossein Miri Moosavi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51AD5-666D-457A-B8C9-23ED526BB83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33030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709DE-265C-4177-BF97-224D42501068}" type="datetime5">
              <a:rPr lang="en-US" smtClean="0"/>
              <a:t>23-Jun-14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Dr.Keramati,Hossein Miri Moosavi</a:t>
            </a: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51AD5-666D-457A-B8C9-23ED526BB83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95412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ABB48-C203-4F65-B599-1AF40B7B227D}" type="datetime5">
              <a:rPr lang="en-US" smtClean="0"/>
              <a:t>23-Jun-14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Dr.Keramati,Hossein Miri Moosavi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51AD5-666D-457A-B8C9-23ED526BB83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32518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330F-6847-4128-959B-10E50CBD683C}" type="datetime5">
              <a:rPr lang="en-US" smtClean="0"/>
              <a:t>23-Jun-14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Dr.Keramati,Hossein Miri Moosavi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51AD5-666D-457A-B8C9-23ED526BB83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91670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083F-8D1B-4AAB-AC43-A540B3EDB5EC}" type="datetime5">
              <a:rPr lang="en-US" smtClean="0"/>
              <a:t>23-Jun-14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Dr.Keramati,Hossein Miri Moosavi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51AD5-666D-457A-B8C9-23ED526BB83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14007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B654-B785-448C-84F2-F72ABBE60449}" type="datetime5">
              <a:rPr lang="en-US" smtClean="0"/>
              <a:t>23-Jun-14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Dr.Keramati,Hossein Miri Moosavi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51AD5-666D-457A-B8C9-23ED526BB83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42596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3" name="Picture 17" descr="C:\Users\Dr-Heydari\Desktop\download.jpg"/>
          <p:cNvPicPr>
            <a:picLocks noChangeAspect="1" noChangeArrowheads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24024"/>
            <a:ext cx="6480720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a-I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758F8-9DA2-4A91-B407-E6ED8098AB76}" type="datetime5">
              <a:rPr lang="en-US" smtClean="0"/>
              <a:t>23-Jun-14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Dr.Keramati,Hossein Miri Moosavi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51AD5-666D-457A-B8C9-23ED526BB833}" type="slidenum">
              <a:rPr lang="fa-IR" smtClean="0"/>
              <a:t>‹#›</a:t>
            </a:fld>
            <a:endParaRPr lang="fa-IR"/>
          </a:p>
        </p:txBody>
      </p:sp>
      <p:pic>
        <p:nvPicPr>
          <p:cNvPr id="8" name="Picture 2" descr="http://www.fanni.info/DesktopModules/Articles/MakeThumbnail.aspx?Image=%2FPortals%2FFANNI%2FMBA+1392.JPG&amp;tabid=1297&amp;w=120"/>
          <p:cNvPicPr>
            <a:picLocks noChangeAspect="1" noChangeArrowheads="1"/>
          </p:cNvPicPr>
          <p:nvPr userDrawn="1"/>
        </p:nvPicPr>
        <p:blipFill>
          <a:blip r:embed="rId1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95156"/>
            <a:ext cx="1104900" cy="1676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0351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7" descr="C:\Users\Dr-Heydari\Desktop\download.jpg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24024"/>
            <a:ext cx="6480720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sz="3600" dirty="0" smtClean="0">
                <a:cs typeface="B Koodak" pitchFamily="2" charset="-78"/>
              </a:rPr>
              <a:t>موضوع : قالب تهیه اسلاید</a:t>
            </a:r>
            <a:endParaRPr lang="fa-IR" sz="3600" dirty="0">
              <a:cs typeface="B Koodak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tx1"/>
                </a:solidFill>
                <a:cs typeface="B Koodak" pitchFamily="2" charset="-78"/>
              </a:rPr>
              <a:t>نام ارائه کننده</a:t>
            </a:r>
          </a:p>
          <a:p>
            <a:r>
              <a:rPr lang="fa-IR" dirty="0" smtClean="0">
                <a:solidFill>
                  <a:schemeClr val="tx1"/>
                </a:solidFill>
                <a:cs typeface="B Koodak" pitchFamily="2" charset="-78"/>
              </a:rPr>
              <a:t>تاریخ</a:t>
            </a:r>
            <a:endParaRPr lang="fa-IR" dirty="0">
              <a:solidFill>
                <a:schemeClr val="tx1"/>
              </a:solidFill>
              <a:cs typeface="B Koodak" pitchFamily="2" charset="-78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428598" y="497768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dirty="0" smtClean="0">
                <a:solidFill>
                  <a:schemeClr val="tx1"/>
                </a:solidFill>
                <a:cs typeface="B Koodak" pitchFamily="2" charset="-78"/>
              </a:rPr>
              <a:t>دانشگاه تهران</a:t>
            </a:r>
          </a:p>
          <a:p>
            <a:r>
              <a:rPr lang="fa-IR" sz="2400" dirty="0" smtClean="0">
                <a:solidFill>
                  <a:schemeClr val="tx1"/>
                </a:solidFill>
                <a:cs typeface="B Koodak" pitchFamily="2" charset="-78"/>
              </a:rPr>
              <a:t>پردیس دانشکده های فنی</a:t>
            </a:r>
          </a:p>
          <a:p>
            <a:r>
              <a:rPr lang="fa-IR" sz="2400" dirty="0" smtClean="0">
                <a:solidFill>
                  <a:schemeClr val="tx1"/>
                </a:solidFill>
                <a:cs typeface="B Koodak" pitchFamily="2" charset="-78"/>
              </a:rPr>
              <a:t>دانشکده مهندسی صنایع</a:t>
            </a:r>
            <a:endParaRPr lang="fa-IR" sz="2400" dirty="0">
              <a:solidFill>
                <a:schemeClr val="tx1"/>
              </a:solidFill>
              <a:cs typeface="B Koodak" pitchFamily="2" charset="-78"/>
            </a:endParaRPr>
          </a:p>
        </p:txBody>
      </p:sp>
      <p:pic>
        <p:nvPicPr>
          <p:cNvPr id="9" name="Picture 2" descr="http://www.fanni.info/DesktopModules/Articles/MakeThumbnail.aspx?Image=%2FPortals%2FFANNI%2FMBA+1392.JPG&amp;tabid=1297&amp;w=120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95156"/>
            <a:ext cx="1104900" cy="1676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8040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 algn="r">
              <a:buClr>
                <a:srgbClr val="FF0000"/>
              </a:buClr>
              <a:buFont typeface="Courier New" pitchFamily="49" charset="0"/>
              <a:buChar char="o"/>
            </a:pPr>
            <a:r>
              <a:rPr lang="fa-IR" sz="4000" dirty="0">
                <a:solidFill>
                  <a:srgbClr val="002060"/>
                </a:solidFill>
                <a:cs typeface="B Koodak" pitchFamily="2" charset="-78"/>
              </a:rPr>
              <a:t>طراحی اسلاید </a:t>
            </a:r>
            <a:r>
              <a:rPr lang="fa-IR" sz="4000" dirty="0" smtClean="0">
                <a:solidFill>
                  <a:srgbClr val="002060"/>
                </a:solidFill>
                <a:cs typeface="B Koodak" pitchFamily="2" charset="-78"/>
              </a:rPr>
              <a:t>ها</a:t>
            </a:r>
            <a:endParaRPr lang="fa-IR" sz="4000" dirty="0">
              <a:solidFill>
                <a:srgbClr val="002060"/>
              </a:solidFill>
              <a:cs typeface="B Koodak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Clr>
                <a:srgbClr val="FF0000"/>
              </a:buClr>
              <a:buNone/>
            </a:pPr>
            <a:r>
              <a:rPr lang="fa-IR" sz="2400" dirty="0" smtClean="0">
                <a:cs typeface="B Koodak" pitchFamily="2" charset="-78"/>
              </a:rPr>
              <a:t>1- قلم </a:t>
            </a:r>
            <a:r>
              <a:rPr lang="fa-IR" sz="2400" dirty="0">
                <a:cs typeface="B Koodak" pitchFamily="2" charset="-78"/>
              </a:rPr>
              <a:t>های نگارش </a:t>
            </a:r>
            <a:endParaRPr lang="en-US" sz="2400" dirty="0">
              <a:cs typeface="B Koodak" pitchFamily="2" charset="-78"/>
            </a:endParaRPr>
          </a:p>
          <a:p>
            <a:pPr marL="0" indent="0">
              <a:buClr>
                <a:srgbClr val="FF0000"/>
              </a:buClr>
              <a:buNone/>
            </a:pPr>
            <a:r>
              <a:rPr lang="fa-IR" sz="2400" dirty="0">
                <a:cs typeface="B Koodak" pitchFamily="2" charset="-78"/>
              </a:rPr>
              <a:t>2-</a:t>
            </a:r>
            <a:r>
              <a:rPr lang="fa-IR" sz="2400" dirty="0" smtClean="0">
                <a:cs typeface="B Koodak" pitchFamily="2" charset="-78"/>
              </a:rPr>
              <a:t> رنگ</a:t>
            </a:r>
            <a:endParaRPr lang="en-US" sz="2400" dirty="0">
              <a:cs typeface="B Koodak" pitchFamily="2" charset="-78"/>
            </a:endParaRPr>
          </a:p>
          <a:p>
            <a:pPr marL="0" indent="0">
              <a:buClr>
                <a:srgbClr val="FF0000"/>
              </a:buClr>
              <a:buNone/>
            </a:pPr>
            <a:r>
              <a:rPr lang="fa-IR" sz="2400" dirty="0">
                <a:cs typeface="B Koodak" pitchFamily="2" charset="-78"/>
              </a:rPr>
              <a:t>3-</a:t>
            </a:r>
            <a:r>
              <a:rPr lang="fa-IR" sz="2400" dirty="0" smtClean="0">
                <a:cs typeface="B Koodak" pitchFamily="2" charset="-78"/>
              </a:rPr>
              <a:t> نوشتار </a:t>
            </a:r>
            <a:r>
              <a:rPr lang="fa-IR" sz="2400" dirty="0">
                <a:cs typeface="B Koodak" pitchFamily="2" charset="-78"/>
              </a:rPr>
              <a:t>ها</a:t>
            </a:r>
            <a:endParaRPr lang="en-US" sz="2400" dirty="0">
              <a:cs typeface="B Koodak" pitchFamily="2" charset="-78"/>
            </a:endParaRPr>
          </a:p>
          <a:p>
            <a:pPr marL="0" indent="0">
              <a:buClr>
                <a:srgbClr val="FF0000"/>
              </a:buClr>
              <a:buNone/>
            </a:pPr>
            <a:r>
              <a:rPr lang="fa-IR" sz="2400" dirty="0">
                <a:cs typeface="B Koodak" pitchFamily="2" charset="-78"/>
              </a:rPr>
              <a:t>4- </a:t>
            </a:r>
            <a:r>
              <a:rPr lang="fa-IR" sz="2400" dirty="0" smtClean="0">
                <a:cs typeface="B Koodak" pitchFamily="2" charset="-78"/>
              </a:rPr>
              <a:t>اعداد </a:t>
            </a:r>
            <a:r>
              <a:rPr lang="fa-IR" sz="2400" dirty="0">
                <a:cs typeface="B Koodak" pitchFamily="2" charset="-78"/>
              </a:rPr>
              <a:t>و روابط</a:t>
            </a:r>
            <a:endParaRPr lang="en-US" sz="2400" dirty="0">
              <a:cs typeface="B Koodak" pitchFamily="2" charset="-78"/>
            </a:endParaRPr>
          </a:p>
          <a:p>
            <a:pPr marL="0" indent="0">
              <a:buClr>
                <a:srgbClr val="FF0000"/>
              </a:buClr>
              <a:buNone/>
            </a:pPr>
            <a:r>
              <a:rPr lang="fa-IR" sz="2400" dirty="0">
                <a:cs typeface="B Koodak" pitchFamily="2" charset="-78"/>
              </a:rPr>
              <a:t>5-</a:t>
            </a:r>
            <a:r>
              <a:rPr lang="fa-IR" sz="2400" dirty="0" smtClean="0">
                <a:cs typeface="B Koodak" pitchFamily="2" charset="-78"/>
              </a:rPr>
              <a:t> اشکال </a:t>
            </a:r>
            <a:r>
              <a:rPr lang="fa-IR" sz="2400" dirty="0">
                <a:cs typeface="B Koodak" pitchFamily="2" charset="-78"/>
              </a:rPr>
              <a:t>و نمودارها</a:t>
            </a:r>
            <a:endParaRPr lang="en-US" sz="2400" dirty="0">
              <a:cs typeface="B Koodak" pitchFamily="2" charset="-78"/>
            </a:endParaRPr>
          </a:p>
          <a:p>
            <a:pPr marL="0" indent="0">
              <a:buClr>
                <a:srgbClr val="FF0000"/>
              </a:buClr>
              <a:buNone/>
            </a:pPr>
            <a:r>
              <a:rPr lang="fa-IR" sz="2400" dirty="0">
                <a:cs typeface="B Koodak" pitchFamily="2" charset="-78"/>
              </a:rPr>
              <a:t>6-</a:t>
            </a:r>
            <a:r>
              <a:rPr lang="fa-IR" sz="2400" dirty="0" smtClean="0">
                <a:cs typeface="B Koodak" pitchFamily="2" charset="-78"/>
              </a:rPr>
              <a:t> پس </a:t>
            </a:r>
            <a:r>
              <a:rPr lang="fa-IR" sz="2400" dirty="0">
                <a:cs typeface="B Koodak" pitchFamily="2" charset="-78"/>
              </a:rPr>
              <a:t>زمینه</a:t>
            </a:r>
            <a:endParaRPr lang="en-US" sz="2400" dirty="0">
              <a:cs typeface="B Koodak" pitchFamily="2" charset="-78"/>
            </a:endParaRPr>
          </a:p>
          <a:p>
            <a:pPr marL="0" indent="0">
              <a:buClr>
                <a:srgbClr val="FF0000"/>
              </a:buClr>
              <a:buNone/>
            </a:pPr>
            <a:r>
              <a:rPr lang="fa-IR" sz="2400" dirty="0">
                <a:cs typeface="B Koodak" pitchFamily="2" charset="-78"/>
              </a:rPr>
              <a:t>7-</a:t>
            </a:r>
            <a:r>
              <a:rPr lang="fa-IR" sz="2400" dirty="0" smtClean="0">
                <a:cs typeface="B Koodak" pitchFamily="2" charset="-78"/>
              </a:rPr>
              <a:t> افکت</a:t>
            </a:r>
            <a:endParaRPr lang="en-US" sz="2400" dirty="0">
              <a:cs typeface="B Koodak" pitchFamily="2" charset="-78"/>
            </a:endParaRPr>
          </a:p>
          <a:p>
            <a:pPr marL="0" indent="0">
              <a:buClr>
                <a:srgbClr val="FF0000"/>
              </a:buClr>
              <a:buNone/>
            </a:pPr>
            <a:r>
              <a:rPr lang="fa-IR" sz="2400" dirty="0">
                <a:cs typeface="B Koodak" pitchFamily="2" charset="-78"/>
              </a:rPr>
              <a:t>8-</a:t>
            </a:r>
            <a:r>
              <a:rPr lang="fa-IR" sz="2400" dirty="0" smtClean="0">
                <a:cs typeface="B Koodak" pitchFamily="2" charset="-78"/>
              </a:rPr>
              <a:t> پویانمایی</a:t>
            </a:r>
            <a:endParaRPr lang="en-US" sz="2400" dirty="0">
              <a:cs typeface="B Koodak" pitchFamily="2" charset="-78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563888" y="6548691"/>
            <a:ext cx="2133600" cy="365125"/>
          </a:xfrm>
        </p:spPr>
        <p:txBody>
          <a:bodyPr vert="horz" lIns="91440" tIns="45720" rIns="91440" bIns="45720" rtlCol="1" anchor="ctr"/>
          <a:lstStyle/>
          <a:p>
            <a:pPr algn="ctr"/>
            <a:r>
              <a:rPr lang="fa-IR" sz="1400" dirty="0">
                <a:solidFill>
                  <a:schemeClr val="tx1"/>
                </a:solidFill>
                <a:cs typeface="B Koodak" pitchFamily="2" charset="-78"/>
              </a:rPr>
              <a:t>خرداد ماه 1393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304235"/>
            <a:ext cx="2895600" cy="365125"/>
          </a:xfrm>
        </p:spPr>
        <p:txBody>
          <a:bodyPr vert="horz" lIns="91440" tIns="45720" rIns="91440" bIns="45720" rtlCol="1" anchor="ctr"/>
          <a:lstStyle/>
          <a:p>
            <a:r>
              <a:rPr lang="fa-IR" sz="1600" dirty="0" smtClean="0">
                <a:solidFill>
                  <a:schemeClr val="tx1"/>
                </a:solidFill>
                <a:cs typeface="B Koodak" pitchFamily="2" charset="-78"/>
              </a:rPr>
              <a:t>نام و نام خانوادگی</a:t>
            </a:r>
            <a:endParaRPr lang="fa-IR" sz="1600" dirty="0">
              <a:solidFill>
                <a:schemeClr val="tx1"/>
              </a:solidFill>
              <a:cs typeface="B Koodak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-36512" y="6165304"/>
            <a:ext cx="1224136" cy="33126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endPos="0" dist="50800" dir="5400000" sy="-100000" algn="bl" rotWithShape="0"/>
          </a:effectLst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 anchor="ctr"/>
          <a:lstStyle/>
          <a:p>
            <a:pPr algn="ctr"/>
            <a:fld id="{B46ECB1B-C0CD-4928-A206-65AA0D461CF3}" type="slidenum">
              <a:rPr lang="fa-IR" sz="2000" b="1" smtClean="0">
                <a:solidFill>
                  <a:srgbClr val="FF0000"/>
                </a:solidFill>
                <a:cs typeface="B Nazanin" pitchFamily="2" charset="-78"/>
              </a:rPr>
              <a:pPr algn="ctr"/>
              <a:t>10</a:t>
            </a:fld>
            <a:r>
              <a:rPr lang="fa-IR" sz="2000" b="1" dirty="0" smtClean="0">
                <a:solidFill>
                  <a:srgbClr val="FF0000"/>
                </a:solidFill>
                <a:cs typeface="B Nazanin" pitchFamily="2" charset="-78"/>
              </a:rPr>
              <a:t>/</a:t>
            </a:r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20</a:t>
            </a:r>
            <a:endParaRPr lang="fa-IR" sz="2000" b="1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9427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1" anchor="ctr">
            <a:noAutofit/>
          </a:bodyPr>
          <a:lstStyle/>
          <a:p>
            <a:pPr algn="r">
              <a:buClr>
                <a:srgbClr val="FF0000"/>
              </a:buClr>
            </a:pPr>
            <a:r>
              <a:rPr lang="fa-IR" sz="3600" dirty="0" smtClean="0">
                <a:solidFill>
                  <a:srgbClr val="FF0000"/>
                </a:solidFill>
                <a:cs typeface="B Koodak" pitchFamily="2" charset="-78"/>
              </a:rPr>
              <a:t>1- </a:t>
            </a:r>
            <a:r>
              <a:rPr lang="fa-IR" sz="3600" dirty="0" smtClean="0">
                <a:solidFill>
                  <a:srgbClr val="002060"/>
                </a:solidFill>
                <a:cs typeface="B Koodak" pitchFamily="2" charset="-78"/>
              </a:rPr>
              <a:t>قلم </a:t>
            </a:r>
            <a:r>
              <a:rPr lang="fa-IR" sz="3600" dirty="0">
                <a:solidFill>
                  <a:srgbClr val="002060"/>
                </a:solidFill>
                <a:cs typeface="B Koodak" pitchFamily="2" charset="-78"/>
              </a:rPr>
              <a:t>های نگارش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1">
            <a:normAutofit/>
          </a:bodyPr>
          <a:lstStyle/>
          <a:p>
            <a:pPr>
              <a:buClr>
                <a:srgbClr val="FF0000"/>
              </a:buClr>
            </a:pPr>
            <a:endParaRPr lang="fa-IR" sz="2400" dirty="0" smtClean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400" dirty="0" smtClean="0">
                <a:cs typeface="B Koodak" pitchFamily="2" charset="-78"/>
              </a:rPr>
              <a:t>استفاده </a:t>
            </a:r>
            <a:r>
              <a:rPr lang="fa-IR" sz="2400" dirty="0">
                <a:cs typeface="B Koodak" pitchFamily="2" charset="-78"/>
              </a:rPr>
              <a:t>از نمایش عنوان صفحات از سایز قلم 36 تا 40 و برای متن از سایز قلم 24 تا 28 (حداقل قلم متن 18) با رنگ سیاه </a:t>
            </a:r>
            <a:endParaRPr lang="en-US" sz="24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400" dirty="0">
                <a:cs typeface="B Koodak" pitchFamily="2" charset="-78"/>
              </a:rPr>
              <a:t>برای عنوان و متن انگلیسی از دو شماره کوچکتر از سایز قلم فارسی</a:t>
            </a:r>
            <a:endParaRPr lang="en-US" sz="24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400" dirty="0">
                <a:cs typeface="B Koodak" pitchFamily="2" charset="-78"/>
              </a:rPr>
              <a:t>استفاده از فونت های تاهوما ، ترافیک و کودک برای متون فارسی و فونت تاهوما برای متون انگلیسی</a:t>
            </a:r>
            <a:endParaRPr lang="en-US" sz="24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400" dirty="0">
                <a:cs typeface="B Koodak" pitchFamily="2" charset="-78"/>
              </a:rPr>
              <a:t>عدم استفاده از سایز قلم ها و فونت های متنوع در اسلاید ها ( در صورت امکان روند یکنواخت در اسلاید ) </a:t>
            </a:r>
            <a:endParaRPr lang="en-US" sz="24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endParaRPr lang="fa-IR" sz="2400" dirty="0">
              <a:cs typeface="B Koodak" pitchFamily="2" charset="-78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563888" y="6548691"/>
            <a:ext cx="2133600" cy="365125"/>
          </a:xfrm>
        </p:spPr>
        <p:txBody>
          <a:bodyPr vert="horz" lIns="91440" tIns="45720" rIns="91440" bIns="45720" rtlCol="1" anchor="ctr"/>
          <a:lstStyle/>
          <a:p>
            <a:pPr algn="ctr"/>
            <a:r>
              <a:rPr lang="fa-IR" sz="1400" dirty="0">
                <a:solidFill>
                  <a:schemeClr val="tx1"/>
                </a:solidFill>
                <a:cs typeface="B Koodak" pitchFamily="2" charset="-78"/>
              </a:rPr>
              <a:t>خرداد ماه 1393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304235"/>
            <a:ext cx="2895600" cy="365125"/>
          </a:xfrm>
        </p:spPr>
        <p:txBody>
          <a:bodyPr vert="horz" lIns="91440" tIns="45720" rIns="91440" bIns="45720" rtlCol="1" anchor="ctr"/>
          <a:lstStyle/>
          <a:p>
            <a:r>
              <a:rPr lang="fa-IR" sz="1600" dirty="0" smtClean="0">
                <a:solidFill>
                  <a:schemeClr val="tx1"/>
                </a:solidFill>
                <a:cs typeface="B Koodak" pitchFamily="2" charset="-78"/>
              </a:rPr>
              <a:t>نام و نام خانوادگی</a:t>
            </a:r>
            <a:endParaRPr lang="fa-IR" sz="1600" dirty="0">
              <a:solidFill>
                <a:schemeClr val="tx1"/>
              </a:solidFill>
              <a:cs typeface="B Koodak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-36512" y="6165304"/>
            <a:ext cx="1224136" cy="33126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endPos="0" dist="50800" dir="5400000" sy="-100000" algn="bl" rotWithShape="0"/>
          </a:effectLst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 anchor="ctr"/>
          <a:lstStyle/>
          <a:p>
            <a:pPr algn="ctr"/>
            <a:fld id="{B46ECB1B-C0CD-4928-A206-65AA0D461CF3}" type="slidenum">
              <a:rPr lang="fa-IR" sz="2000" b="1" smtClean="0">
                <a:solidFill>
                  <a:srgbClr val="FF0000"/>
                </a:solidFill>
                <a:cs typeface="B Nazanin" pitchFamily="2" charset="-78"/>
              </a:rPr>
              <a:pPr algn="ctr"/>
              <a:t>11</a:t>
            </a:fld>
            <a:r>
              <a:rPr lang="fa-IR" sz="2000" b="1" dirty="0" smtClean="0">
                <a:solidFill>
                  <a:srgbClr val="FF0000"/>
                </a:solidFill>
                <a:cs typeface="B Nazanin" pitchFamily="2" charset="-78"/>
              </a:rPr>
              <a:t>/</a:t>
            </a:r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20</a:t>
            </a:r>
            <a:endParaRPr lang="fa-IR" sz="2000" b="1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511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1" anchor="ctr">
            <a:noAutofit/>
          </a:bodyPr>
          <a:lstStyle/>
          <a:p>
            <a:pPr algn="r">
              <a:buClr>
                <a:srgbClr val="FF0000"/>
              </a:buClr>
            </a:pPr>
            <a:r>
              <a:rPr lang="fa-IR" sz="3600" dirty="0" smtClean="0">
                <a:solidFill>
                  <a:srgbClr val="FF0000"/>
                </a:solidFill>
                <a:cs typeface="B Koodak" pitchFamily="2" charset="-78"/>
              </a:rPr>
              <a:t>2-</a:t>
            </a:r>
            <a:r>
              <a:rPr lang="fa-IR" sz="3600" dirty="0" smtClean="0">
                <a:solidFill>
                  <a:srgbClr val="002060"/>
                </a:solidFill>
                <a:cs typeface="B Koodak" pitchFamily="2" charset="-78"/>
              </a:rPr>
              <a:t> رنگ </a:t>
            </a:r>
            <a:endParaRPr lang="fa-IR" sz="3600" dirty="0">
              <a:solidFill>
                <a:srgbClr val="002060"/>
              </a:solidFill>
              <a:cs typeface="B Koodak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1">
            <a:normAutofit/>
          </a:bodyPr>
          <a:lstStyle/>
          <a:p>
            <a:pPr>
              <a:buClr>
                <a:srgbClr val="FF0000"/>
              </a:buClr>
            </a:pPr>
            <a:r>
              <a:rPr lang="fa-IR" sz="2800" dirty="0" smtClean="0">
                <a:cs typeface="B Koodak" pitchFamily="2" charset="-78"/>
              </a:rPr>
              <a:t>استفاده </a:t>
            </a:r>
            <a:r>
              <a:rPr lang="fa-IR" sz="2800" dirty="0">
                <a:cs typeface="B Koodak" pitchFamily="2" charset="-78"/>
              </a:rPr>
              <a:t>از پس زمینه روشن یا سفید همراه با متن به رنگ تیره </a:t>
            </a:r>
            <a:r>
              <a:rPr lang="fa-IR" sz="2800">
                <a:cs typeface="B Koodak" pitchFamily="2" charset="-78"/>
              </a:rPr>
              <a:t>یا </a:t>
            </a:r>
            <a:r>
              <a:rPr lang="fa-IR" sz="2800" smtClean="0">
                <a:cs typeface="B Koodak" pitchFamily="2" charset="-78"/>
              </a:rPr>
              <a:t>سیاه</a:t>
            </a:r>
            <a:endParaRPr lang="en-US" sz="2800" dirty="0" smtClean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800" dirty="0" smtClean="0">
                <a:cs typeface="B Koodak" pitchFamily="2" charset="-78"/>
              </a:rPr>
              <a:t>عدم استفاده از  سفید با قرمز ، سفید با آبی ، آبی با زرد و قرمز با سیاه برای متن و پس زمینه</a:t>
            </a:r>
            <a:endParaRPr lang="en-US" sz="2800" dirty="0" smtClean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800" dirty="0" smtClean="0">
                <a:cs typeface="B Koodak" pitchFamily="2" charset="-78"/>
              </a:rPr>
              <a:t>استفاده </a:t>
            </a:r>
            <a:r>
              <a:rPr lang="fa-IR" sz="2800" dirty="0">
                <a:cs typeface="B Koodak" pitchFamily="2" charset="-78"/>
              </a:rPr>
              <a:t>از 2 تا 3 رنگ متنوع در یک اسلاید </a:t>
            </a:r>
            <a:endParaRPr lang="en-US" sz="28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endParaRPr lang="fa-IR" sz="2800" dirty="0">
              <a:cs typeface="B Koodak" pitchFamily="2" charset="-78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3563888" y="6548691"/>
            <a:ext cx="2133600" cy="365125"/>
          </a:xfrm>
        </p:spPr>
        <p:txBody>
          <a:bodyPr vert="horz" lIns="91440" tIns="45720" rIns="91440" bIns="45720" rtlCol="1" anchor="ctr"/>
          <a:lstStyle/>
          <a:p>
            <a:pPr algn="ctr"/>
            <a:r>
              <a:rPr lang="fa-IR" sz="1400" dirty="0">
                <a:solidFill>
                  <a:schemeClr val="tx1"/>
                </a:solidFill>
                <a:cs typeface="B Koodak" pitchFamily="2" charset="-78"/>
              </a:rPr>
              <a:t>خرداد ماه 1393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304235"/>
            <a:ext cx="2895600" cy="365125"/>
          </a:xfrm>
        </p:spPr>
        <p:txBody>
          <a:bodyPr vert="horz" lIns="91440" tIns="45720" rIns="91440" bIns="45720" rtlCol="1" anchor="ctr"/>
          <a:lstStyle/>
          <a:p>
            <a:r>
              <a:rPr lang="fa-IR" sz="1600" dirty="0" smtClean="0">
                <a:solidFill>
                  <a:schemeClr val="tx1"/>
                </a:solidFill>
                <a:cs typeface="B Koodak" pitchFamily="2" charset="-78"/>
              </a:rPr>
              <a:t>نام و نام خانوادگی</a:t>
            </a:r>
            <a:endParaRPr lang="fa-IR" sz="1600" dirty="0">
              <a:solidFill>
                <a:schemeClr val="tx1"/>
              </a:solidFill>
              <a:cs typeface="B Koodak" pitchFamily="2" charset="-78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-36512" y="6165304"/>
            <a:ext cx="1224136" cy="33126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endPos="0" dist="50800" dir="5400000" sy="-100000" algn="bl" rotWithShape="0"/>
          </a:effectLst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 anchor="ctr"/>
          <a:lstStyle/>
          <a:p>
            <a:pPr algn="ctr"/>
            <a:fld id="{B46ECB1B-C0CD-4928-A206-65AA0D461CF3}" type="slidenum">
              <a:rPr lang="fa-IR" sz="2000" b="1" smtClean="0">
                <a:solidFill>
                  <a:srgbClr val="FF0000"/>
                </a:solidFill>
                <a:cs typeface="B Nazanin" pitchFamily="2" charset="-78"/>
              </a:rPr>
              <a:pPr algn="ctr"/>
              <a:t>12</a:t>
            </a:fld>
            <a:r>
              <a:rPr lang="fa-IR" sz="2000" b="1" dirty="0" smtClean="0">
                <a:solidFill>
                  <a:srgbClr val="FF0000"/>
                </a:solidFill>
                <a:cs typeface="B Nazanin" pitchFamily="2" charset="-78"/>
              </a:rPr>
              <a:t>/</a:t>
            </a:r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20</a:t>
            </a:r>
            <a:endParaRPr lang="fa-IR" sz="2000" b="1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9919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1" anchor="ctr">
            <a:noAutofit/>
          </a:bodyPr>
          <a:lstStyle/>
          <a:p>
            <a:pPr algn="r">
              <a:buClr>
                <a:srgbClr val="FF0000"/>
              </a:buClr>
            </a:pPr>
            <a:r>
              <a:rPr lang="fa-IR" sz="3600" dirty="0" smtClean="0">
                <a:solidFill>
                  <a:srgbClr val="FF0000"/>
                </a:solidFill>
                <a:cs typeface="B Koodak" pitchFamily="2" charset="-78"/>
              </a:rPr>
              <a:t>3-</a:t>
            </a:r>
            <a:r>
              <a:rPr lang="fa-IR" sz="3600" dirty="0" smtClean="0">
                <a:solidFill>
                  <a:srgbClr val="002060"/>
                </a:solidFill>
                <a:cs typeface="B Koodak" pitchFamily="2" charset="-78"/>
              </a:rPr>
              <a:t> نوشتار </a:t>
            </a:r>
            <a:r>
              <a:rPr lang="fa-IR" sz="3600" dirty="0">
                <a:solidFill>
                  <a:srgbClr val="002060"/>
                </a:solidFill>
                <a:cs typeface="B Koodak" pitchFamily="2" charset="-78"/>
              </a:rPr>
              <a:t>ها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1">
            <a:normAutofit/>
          </a:bodyPr>
          <a:lstStyle/>
          <a:p>
            <a:pPr>
              <a:buClr>
                <a:srgbClr val="FF0000"/>
              </a:buClr>
            </a:pPr>
            <a:r>
              <a:rPr lang="fa-IR" sz="2800" dirty="0">
                <a:cs typeface="B Koodak" pitchFamily="2" charset="-78"/>
              </a:rPr>
              <a:t>در صورت وجود مطالب به صورت متن ؛ قرار ندادن بیش از 10 خط و در هر خط بیش از 8 کلمه</a:t>
            </a:r>
            <a:endParaRPr lang="en-US" sz="28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800" dirty="0">
                <a:cs typeface="B Koodak" pitchFamily="2" charset="-78"/>
              </a:rPr>
              <a:t>عدم استفاده از جملات طولانی و تبدیل آنها به چند عبارت کوتاه</a:t>
            </a:r>
            <a:endParaRPr lang="en-US" sz="28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800" dirty="0">
                <a:cs typeface="B Koodak" pitchFamily="2" charset="-78"/>
              </a:rPr>
              <a:t>استفاده از بولت برای نوشتن جملات و عبارات و قرار دادن آنها زیر هم</a:t>
            </a:r>
            <a:endParaRPr lang="en-US" sz="28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800" dirty="0">
                <a:cs typeface="B Koodak" pitchFamily="2" charset="-78"/>
              </a:rPr>
              <a:t>عدم استفاده از نوشته یا اطلاعات زیاد در هر اسلاید ها</a:t>
            </a:r>
            <a:endParaRPr lang="en-US" sz="28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800" dirty="0">
                <a:cs typeface="B Koodak" pitchFamily="2" charset="-78"/>
              </a:rPr>
              <a:t>مساوی بودن جملات در یک اسلاید تا حد امکان</a:t>
            </a:r>
            <a:endParaRPr lang="en-US" sz="28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endParaRPr lang="fa-IR" sz="2800" dirty="0">
              <a:cs typeface="B Koodak" pitchFamily="2" charset="-78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563888" y="6548691"/>
            <a:ext cx="2133600" cy="365125"/>
          </a:xfrm>
        </p:spPr>
        <p:txBody>
          <a:bodyPr vert="horz" lIns="91440" tIns="45720" rIns="91440" bIns="45720" rtlCol="1" anchor="ctr"/>
          <a:lstStyle/>
          <a:p>
            <a:pPr algn="ctr"/>
            <a:r>
              <a:rPr lang="fa-IR" sz="1400" dirty="0">
                <a:solidFill>
                  <a:schemeClr val="tx1"/>
                </a:solidFill>
                <a:cs typeface="B Koodak" pitchFamily="2" charset="-78"/>
              </a:rPr>
              <a:t>خرداد ماه 1393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304235"/>
            <a:ext cx="2895600" cy="365125"/>
          </a:xfrm>
        </p:spPr>
        <p:txBody>
          <a:bodyPr vert="horz" lIns="91440" tIns="45720" rIns="91440" bIns="45720" rtlCol="1" anchor="ctr"/>
          <a:lstStyle/>
          <a:p>
            <a:r>
              <a:rPr lang="fa-IR" sz="1600" dirty="0" smtClean="0">
                <a:solidFill>
                  <a:schemeClr val="tx1"/>
                </a:solidFill>
                <a:cs typeface="B Koodak" pitchFamily="2" charset="-78"/>
              </a:rPr>
              <a:t>نام و نام خانوادگی</a:t>
            </a:r>
            <a:endParaRPr lang="fa-IR" sz="1600" dirty="0">
              <a:solidFill>
                <a:schemeClr val="tx1"/>
              </a:solidFill>
              <a:cs typeface="B Koodak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-36512" y="6165304"/>
            <a:ext cx="1224136" cy="33126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endPos="0" dist="50800" dir="5400000" sy="-100000" algn="bl" rotWithShape="0"/>
          </a:effectLst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 anchor="ctr"/>
          <a:lstStyle/>
          <a:p>
            <a:pPr algn="ctr"/>
            <a:fld id="{B46ECB1B-C0CD-4928-A206-65AA0D461CF3}" type="slidenum">
              <a:rPr lang="fa-IR" sz="2000" b="1" smtClean="0">
                <a:solidFill>
                  <a:srgbClr val="FF0000"/>
                </a:solidFill>
                <a:cs typeface="B Nazanin" pitchFamily="2" charset="-78"/>
              </a:rPr>
              <a:pPr algn="ctr"/>
              <a:t>13</a:t>
            </a:fld>
            <a:r>
              <a:rPr lang="fa-IR" sz="2000" b="1" dirty="0" smtClean="0">
                <a:solidFill>
                  <a:srgbClr val="FF0000"/>
                </a:solidFill>
                <a:cs typeface="B Nazanin" pitchFamily="2" charset="-78"/>
              </a:rPr>
              <a:t>/</a:t>
            </a:r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20</a:t>
            </a:r>
            <a:endParaRPr lang="fa-IR" sz="2000" b="1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7258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1" anchor="ctr">
            <a:noAutofit/>
          </a:bodyPr>
          <a:lstStyle/>
          <a:p>
            <a:pPr algn="r">
              <a:buClr>
                <a:srgbClr val="FF0000"/>
              </a:buClr>
            </a:pPr>
            <a:r>
              <a:rPr lang="fa-IR" sz="3600" dirty="0" smtClean="0">
                <a:solidFill>
                  <a:srgbClr val="FF0000"/>
                </a:solidFill>
                <a:cs typeface="B Koodak" pitchFamily="2" charset="-78"/>
              </a:rPr>
              <a:t>4-</a:t>
            </a:r>
            <a:r>
              <a:rPr lang="fa-IR" sz="3600" dirty="0" smtClean="0">
                <a:solidFill>
                  <a:srgbClr val="002060"/>
                </a:solidFill>
                <a:cs typeface="B Koodak" pitchFamily="2" charset="-78"/>
              </a:rPr>
              <a:t> اعداد </a:t>
            </a:r>
            <a:r>
              <a:rPr lang="fa-IR" sz="3600" dirty="0">
                <a:solidFill>
                  <a:srgbClr val="002060"/>
                </a:solidFill>
                <a:cs typeface="B Koodak" pitchFamily="2" charset="-78"/>
              </a:rPr>
              <a:t>و روابط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1">
            <a:normAutofit/>
          </a:bodyPr>
          <a:lstStyle/>
          <a:p>
            <a:pPr>
              <a:buClr>
                <a:srgbClr val="FF0000"/>
              </a:buClr>
            </a:pPr>
            <a:endParaRPr lang="fa-IR" sz="2800" dirty="0" smtClean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800" dirty="0" smtClean="0">
                <a:cs typeface="B Koodak" pitchFamily="2" charset="-78"/>
              </a:rPr>
              <a:t>استفاده </a:t>
            </a:r>
            <a:r>
              <a:rPr lang="fa-IR" sz="2800" dirty="0">
                <a:cs typeface="B Koodak" pitchFamily="2" charset="-78"/>
              </a:rPr>
              <a:t>از اعداد کمتر و در صورت امکان سر راست کردن آنها</a:t>
            </a:r>
            <a:endParaRPr lang="en-US" sz="28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800" dirty="0">
                <a:cs typeface="B Koodak" pitchFamily="2" charset="-78"/>
              </a:rPr>
              <a:t>استفاده از یک عدد در هر عبارت و عدم استفاده از بیش از 15 عدد در یک اسلاید</a:t>
            </a:r>
            <a:endParaRPr lang="en-US" sz="28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endParaRPr lang="fa-IR" sz="2800" dirty="0">
              <a:cs typeface="B Koodak" pitchFamily="2" charset="-78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563888" y="6548691"/>
            <a:ext cx="2133600" cy="365125"/>
          </a:xfrm>
        </p:spPr>
        <p:txBody>
          <a:bodyPr vert="horz" lIns="91440" tIns="45720" rIns="91440" bIns="45720" rtlCol="1" anchor="ctr"/>
          <a:lstStyle/>
          <a:p>
            <a:pPr algn="ctr"/>
            <a:r>
              <a:rPr lang="fa-IR" sz="1400" dirty="0">
                <a:solidFill>
                  <a:schemeClr val="tx1"/>
                </a:solidFill>
                <a:cs typeface="B Koodak" pitchFamily="2" charset="-78"/>
              </a:rPr>
              <a:t>خرداد ماه 1393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304235"/>
            <a:ext cx="2895600" cy="365125"/>
          </a:xfrm>
        </p:spPr>
        <p:txBody>
          <a:bodyPr vert="horz" lIns="91440" tIns="45720" rIns="91440" bIns="45720" rtlCol="1" anchor="ctr"/>
          <a:lstStyle/>
          <a:p>
            <a:r>
              <a:rPr lang="fa-IR" sz="1600" dirty="0" smtClean="0">
                <a:solidFill>
                  <a:schemeClr val="tx1"/>
                </a:solidFill>
                <a:cs typeface="B Koodak" pitchFamily="2" charset="-78"/>
              </a:rPr>
              <a:t>نام و نام خانوادگی</a:t>
            </a:r>
            <a:endParaRPr lang="fa-IR" sz="1600" dirty="0">
              <a:solidFill>
                <a:schemeClr val="tx1"/>
              </a:solidFill>
              <a:cs typeface="B Koodak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-36512" y="6165304"/>
            <a:ext cx="1224136" cy="33126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endPos="0" dist="50800" dir="5400000" sy="-100000" algn="bl" rotWithShape="0"/>
          </a:effectLst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 anchor="ctr"/>
          <a:lstStyle/>
          <a:p>
            <a:pPr algn="ctr"/>
            <a:fld id="{B46ECB1B-C0CD-4928-A206-65AA0D461CF3}" type="slidenum">
              <a:rPr lang="fa-IR" sz="2000" b="1" smtClean="0">
                <a:solidFill>
                  <a:srgbClr val="FF0000"/>
                </a:solidFill>
                <a:cs typeface="B Nazanin" pitchFamily="2" charset="-78"/>
              </a:rPr>
              <a:pPr algn="ctr"/>
              <a:t>14</a:t>
            </a:fld>
            <a:r>
              <a:rPr lang="fa-IR" sz="2000" b="1" dirty="0" smtClean="0">
                <a:solidFill>
                  <a:srgbClr val="FF0000"/>
                </a:solidFill>
                <a:cs typeface="B Nazanin" pitchFamily="2" charset="-78"/>
              </a:rPr>
              <a:t>/</a:t>
            </a:r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20</a:t>
            </a:r>
            <a:endParaRPr lang="fa-IR" sz="2000" b="1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2292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1" anchor="ctr">
            <a:noAutofit/>
          </a:bodyPr>
          <a:lstStyle/>
          <a:p>
            <a:pPr algn="r">
              <a:buClr>
                <a:srgbClr val="FF0000"/>
              </a:buClr>
            </a:pPr>
            <a:r>
              <a:rPr lang="fa-IR" sz="3600" dirty="0" smtClean="0">
                <a:solidFill>
                  <a:srgbClr val="FF0000"/>
                </a:solidFill>
                <a:cs typeface="B Koodak" pitchFamily="2" charset="-78"/>
              </a:rPr>
              <a:t>5-</a:t>
            </a:r>
            <a:r>
              <a:rPr lang="fa-IR" sz="3600" dirty="0" smtClean="0">
                <a:solidFill>
                  <a:srgbClr val="002060"/>
                </a:solidFill>
                <a:cs typeface="B Koodak" pitchFamily="2" charset="-78"/>
              </a:rPr>
              <a:t> اشکال </a:t>
            </a:r>
            <a:r>
              <a:rPr lang="fa-IR" sz="3600" dirty="0">
                <a:solidFill>
                  <a:srgbClr val="002060"/>
                </a:solidFill>
                <a:cs typeface="B Koodak" pitchFamily="2" charset="-78"/>
              </a:rPr>
              <a:t>و نمودار ها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1">
            <a:normAutofit/>
          </a:bodyPr>
          <a:lstStyle/>
          <a:p>
            <a:pPr>
              <a:buClr>
                <a:srgbClr val="FF0000"/>
              </a:buClr>
            </a:pPr>
            <a:r>
              <a:rPr lang="fa-IR" sz="2800" dirty="0">
                <a:cs typeface="B Koodak" pitchFamily="2" charset="-78"/>
              </a:rPr>
              <a:t>تا حد امکان استفاده از نمودار به جای جداول ؛ در صورت نیاز ارائه به طور جدا </a:t>
            </a:r>
            <a:endParaRPr lang="en-US" sz="28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800" dirty="0">
                <a:cs typeface="B Koodak" pitchFamily="2" charset="-78"/>
              </a:rPr>
              <a:t>عدم استفاده از اشکال و نمودار های گزارشات یا مقلات با جزییات زیاد</a:t>
            </a:r>
            <a:endParaRPr lang="en-US" sz="28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800" dirty="0">
                <a:cs typeface="B Koodak" pitchFamily="2" charset="-78"/>
              </a:rPr>
              <a:t>استفاده از اشکال و نمودار هایی با جزییات کم و تصاویر به صورت رنگی</a:t>
            </a:r>
            <a:endParaRPr lang="en-US" sz="28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800" dirty="0">
                <a:cs typeface="B Koodak" pitchFamily="2" charset="-78"/>
              </a:rPr>
              <a:t>استفاده از نمودار های ساده همراه با نام گذاری نمودار و محور هایش </a:t>
            </a:r>
            <a:endParaRPr lang="en-US" sz="28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endParaRPr lang="fa-IR" sz="2800" dirty="0">
              <a:cs typeface="B Koodak" pitchFamily="2" charset="-78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563888" y="6548691"/>
            <a:ext cx="2133600" cy="365125"/>
          </a:xfrm>
        </p:spPr>
        <p:txBody>
          <a:bodyPr vert="horz" lIns="91440" tIns="45720" rIns="91440" bIns="45720" rtlCol="1" anchor="ctr"/>
          <a:lstStyle/>
          <a:p>
            <a:pPr algn="ctr"/>
            <a:r>
              <a:rPr lang="fa-IR" sz="1400" dirty="0">
                <a:solidFill>
                  <a:schemeClr val="tx1"/>
                </a:solidFill>
                <a:cs typeface="B Koodak" pitchFamily="2" charset="-78"/>
              </a:rPr>
              <a:t>خرداد ماه 1393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304235"/>
            <a:ext cx="2895600" cy="365125"/>
          </a:xfrm>
        </p:spPr>
        <p:txBody>
          <a:bodyPr vert="horz" lIns="91440" tIns="45720" rIns="91440" bIns="45720" rtlCol="1" anchor="ctr"/>
          <a:lstStyle/>
          <a:p>
            <a:r>
              <a:rPr lang="fa-IR" sz="1600" dirty="0" smtClean="0">
                <a:solidFill>
                  <a:schemeClr val="tx1"/>
                </a:solidFill>
                <a:cs typeface="B Koodak" pitchFamily="2" charset="-78"/>
              </a:rPr>
              <a:t>نام و نام خانوادگی</a:t>
            </a:r>
            <a:endParaRPr lang="fa-IR" sz="1600" dirty="0">
              <a:solidFill>
                <a:schemeClr val="tx1"/>
              </a:solidFill>
              <a:cs typeface="B Koodak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-36512" y="6165304"/>
            <a:ext cx="1224136" cy="33126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endPos="0" dist="50800" dir="5400000" sy="-100000" algn="bl" rotWithShape="0"/>
          </a:effectLst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 anchor="ctr"/>
          <a:lstStyle/>
          <a:p>
            <a:pPr algn="ctr"/>
            <a:fld id="{B46ECB1B-C0CD-4928-A206-65AA0D461CF3}" type="slidenum">
              <a:rPr lang="fa-IR" sz="2000" b="1" smtClean="0">
                <a:solidFill>
                  <a:srgbClr val="FF0000"/>
                </a:solidFill>
                <a:cs typeface="B Nazanin" pitchFamily="2" charset="-78"/>
              </a:rPr>
              <a:pPr algn="ctr"/>
              <a:t>15</a:t>
            </a:fld>
            <a:r>
              <a:rPr lang="fa-IR" sz="2000" b="1" dirty="0" smtClean="0">
                <a:solidFill>
                  <a:srgbClr val="FF0000"/>
                </a:solidFill>
                <a:cs typeface="B Nazanin" pitchFamily="2" charset="-78"/>
              </a:rPr>
              <a:t>/</a:t>
            </a:r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20</a:t>
            </a:r>
            <a:endParaRPr lang="fa-IR" sz="2000" b="1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1899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1" anchor="ctr">
            <a:noAutofit/>
          </a:bodyPr>
          <a:lstStyle/>
          <a:p>
            <a:pPr algn="r">
              <a:buClr>
                <a:srgbClr val="FF0000"/>
              </a:buClr>
            </a:pPr>
            <a:r>
              <a:rPr lang="fa-IR" sz="3600" dirty="0" smtClean="0">
                <a:solidFill>
                  <a:srgbClr val="FF0000"/>
                </a:solidFill>
                <a:cs typeface="B Koodak" pitchFamily="2" charset="-78"/>
              </a:rPr>
              <a:t>5-</a:t>
            </a:r>
            <a:r>
              <a:rPr lang="fa-IR" sz="3600" dirty="0" smtClean="0">
                <a:solidFill>
                  <a:srgbClr val="002060"/>
                </a:solidFill>
                <a:cs typeface="B Koodak" pitchFamily="2" charset="-78"/>
              </a:rPr>
              <a:t> اشکال </a:t>
            </a:r>
            <a:r>
              <a:rPr lang="fa-IR" sz="3600" dirty="0">
                <a:solidFill>
                  <a:srgbClr val="002060"/>
                </a:solidFill>
                <a:cs typeface="B Koodak" pitchFamily="2" charset="-78"/>
              </a:rPr>
              <a:t>و نمودار ها</a:t>
            </a:r>
          </a:p>
        </p:txBody>
      </p:sp>
      <p:graphicFrame>
        <p:nvGraphicFramePr>
          <p:cNvPr id="4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7979307"/>
              </p:ext>
            </p:extLst>
          </p:nvPr>
        </p:nvGraphicFramePr>
        <p:xfrm>
          <a:off x="434975" y="1906588"/>
          <a:ext cx="4384675" cy="2446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9" name="Chart" r:id="rId3" imgW="9525294" imgH="5315232" progId="Excel.Chart.8">
                  <p:embed/>
                </p:oleObj>
              </mc:Choice>
              <mc:Fallback>
                <p:oleObj name="Chart" r:id="rId3" imgW="9525294" imgH="5315232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975" y="1906588"/>
                        <a:ext cx="4384675" cy="2446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3563888" y="6548691"/>
            <a:ext cx="2133600" cy="365125"/>
          </a:xfrm>
        </p:spPr>
        <p:txBody>
          <a:bodyPr vert="horz" lIns="91440" tIns="45720" rIns="91440" bIns="45720" rtlCol="1" anchor="ctr"/>
          <a:lstStyle/>
          <a:p>
            <a:pPr algn="ctr"/>
            <a:r>
              <a:rPr lang="fa-IR" sz="1400" dirty="0">
                <a:solidFill>
                  <a:schemeClr val="tx1"/>
                </a:solidFill>
                <a:cs typeface="B Koodak" pitchFamily="2" charset="-78"/>
              </a:rPr>
              <a:t>خرداد ماه 1393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304235"/>
            <a:ext cx="2895600" cy="365125"/>
          </a:xfrm>
        </p:spPr>
        <p:txBody>
          <a:bodyPr vert="horz" lIns="91440" tIns="45720" rIns="91440" bIns="45720" rtlCol="1" anchor="ctr"/>
          <a:lstStyle/>
          <a:p>
            <a:r>
              <a:rPr lang="fa-IR" sz="1600" dirty="0" smtClean="0">
                <a:solidFill>
                  <a:schemeClr val="tx1"/>
                </a:solidFill>
                <a:cs typeface="B Koodak" pitchFamily="2" charset="-78"/>
              </a:rPr>
              <a:t>نام و نام خانوادگی</a:t>
            </a:r>
            <a:endParaRPr lang="fa-IR" sz="1600" dirty="0">
              <a:solidFill>
                <a:schemeClr val="tx1"/>
              </a:solidFill>
              <a:cs typeface="B Koodak" pitchFamily="2" charset="-78"/>
            </a:endParaRPr>
          </a:p>
        </p:txBody>
      </p:sp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0013222"/>
              </p:ext>
            </p:extLst>
          </p:nvPr>
        </p:nvGraphicFramePr>
        <p:xfrm>
          <a:off x="5004048" y="2348880"/>
          <a:ext cx="3487805" cy="1893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" name="Chart" r:id="rId5" imgW="9525294" imgH="5172531" progId="Excel.Chart.8">
                  <p:embed/>
                </p:oleObj>
              </mc:Choice>
              <mc:Fallback>
                <p:oleObj name="Chart" r:id="rId5" imgW="9525294" imgH="5172531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2348880"/>
                        <a:ext cx="3487805" cy="18933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6945599"/>
              </p:ext>
            </p:extLst>
          </p:nvPr>
        </p:nvGraphicFramePr>
        <p:xfrm>
          <a:off x="2627784" y="4842811"/>
          <a:ext cx="3802360" cy="6158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1" name="Worksheet" r:id="rId7" imgW="3057934" imgH="495488" progId="Excel.Sheet.8">
                  <p:embed/>
                </p:oleObj>
              </mc:Choice>
              <mc:Fallback>
                <p:oleObj name="Worksheet" r:id="rId7" imgW="3057934" imgH="49548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4842811"/>
                        <a:ext cx="3802360" cy="6158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-36512" y="6165304"/>
            <a:ext cx="1224136" cy="33126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endPos="0" dist="50800" dir="5400000" sy="-100000" algn="bl" rotWithShape="0"/>
          </a:effectLst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 anchor="ctr"/>
          <a:lstStyle/>
          <a:p>
            <a:pPr algn="ctr"/>
            <a:fld id="{B46ECB1B-C0CD-4928-A206-65AA0D461CF3}" type="slidenum">
              <a:rPr lang="fa-IR" sz="2000" b="1" smtClean="0">
                <a:solidFill>
                  <a:srgbClr val="FF0000"/>
                </a:solidFill>
                <a:cs typeface="B Nazanin" pitchFamily="2" charset="-78"/>
              </a:rPr>
              <a:pPr algn="ctr"/>
              <a:t>16</a:t>
            </a:fld>
            <a:r>
              <a:rPr lang="fa-IR" sz="2000" b="1" dirty="0" smtClean="0">
                <a:solidFill>
                  <a:srgbClr val="FF0000"/>
                </a:solidFill>
                <a:cs typeface="B Nazanin" pitchFamily="2" charset="-78"/>
              </a:rPr>
              <a:t>/</a:t>
            </a:r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20</a:t>
            </a:r>
            <a:endParaRPr lang="fa-IR" sz="2000" b="1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6406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1" anchor="ctr">
            <a:noAutofit/>
          </a:bodyPr>
          <a:lstStyle/>
          <a:p>
            <a:pPr algn="r">
              <a:buClr>
                <a:srgbClr val="FF0000"/>
              </a:buClr>
            </a:pPr>
            <a:r>
              <a:rPr lang="fa-IR" sz="3600" dirty="0" smtClean="0">
                <a:solidFill>
                  <a:srgbClr val="FF0000"/>
                </a:solidFill>
                <a:cs typeface="B Koodak" pitchFamily="2" charset="-78"/>
              </a:rPr>
              <a:t>6-</a:t>
            </a:r>
            <a:r>
              <a:rPr lang="fa-IR" sz="3600" dirty="0" smtClean="0">
                <a:solidFill>
                  <a:srgbClr val="002060"/>
                </a:solidFill>
                <a:cs typeface="B Koodak" pitchFamily="2" charset="-78"/>
              </a:rPr>
              <a:t> پس </a:t>
            </a:r>
            <a:r>
              <a:rPr lang="fa-IR" sz="3600" dirty="0">
                <a:solidFill>
                  <a:srgbClr val="002060"/>
                </a:solidFill>
                <a:cs typeface="B Koodak" pitchFamily="2" charset="-78"/>
              </a:rPr>
              <a:t>زمینه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1">
            <a:normAutofit/>
          </a:bodyPr>
          <a:lstStyle/>
          <a:p>
            <a:pPr>
              <a:buClr>
                <a:srgbClr val="FF0000"/>
              </a:buClr>
            </a:pPr>
            <a:r>
              <a:rPr lang="fa-IR" sz="2800" dirty="0" smtClean="0">
                <a:cs typeface="B Koodak" pitchFamily="2" charset="-78"/>
              </a:rPr>
              <a:t>مناسب </a:t>
            </a:r>
            <a:r>
              <a:rPr lang="fa-IR" sz="2800" dirty="0">
                <a:cs typeface="B Koodak" pitchFamily="2" charset="-78"/>
              </a:rPr>
              <a:t>تر بودن استفاده از پس زمینه </a:t>
            </a:r>
            <a:r>
              <a:rPr lang="fa-IR" sz="2800" dirty="0" smtClean="0">
                <a:cs typeface="B Koodak" pitchFamily="2" charset="-78"/>
              </a:rPr>
              <a:t>روشن برای دید بهتر در روز</a:t>
            </a:r>
            <a:endParaRPr lang="en-US" sz="28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800" dirty="0">
                <a:cs typeface="B Koodak" pitchFamily="2" charset="-78"/>
              </a:rPr>
              <a:t>استفاده از یک پس زمینه یکنواخت و تعویض آن در صورت طولانی بودن سخنرانی و تغییر موضوع </a:t>
            </a:r>
            <a:endParaRPr lang="en-US" sz="28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endParaRPr lang="fa-IR" sz="2800" dirty="0">
              <a:cs typeface="B Koodak" pitchFamily="2" charset="-7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3563888" y="6548691"/>
            <a:ext cx="2133600" cy="365125"/>
          </a:xfrm>
        </p:spPr>
        <p:txBody>
          <a:bodyPr vert="horz" lIns="91440" tIns="45720" rIns="91440" bIns="45720" rtlCol="1" anchor="ctr"/>
          <a:lstStyle/>
          <a:p>
            <a:pPr algn="ctr"/>
            <a:r>
              <a:rPr lang="fa-IR" sz="1400" dirty="0">
                <a:solidFill>
                  <a:schemeClr val="tx1"/>
                </a:solidFill>
                <a:cs typeface="B Koodak" pitchFamily="2" charset="-78"/>
              </a:rPr>
              <a:t>خرداد ماه 1393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304235"/>
            <a:ext cx="2895600" cy="365125"/>
          </a:xfrm>
        </p:spPr>
        <p:txBody>
          <a:bodyPr vert="horz" lIns="91440" tIns="45720" rIns="91440" bIns="45720" rtlCol="1" anchor="ctr"/>
          <a:lstStyle/>
          <a:p>
            <a:r>
              <a:rPr lang="fa-IR" sz="1600" dirty="0" smtClean="0">
                <a:solidFill>
                  <a:schemeClr val="tx1"/>
                </a:solidFill>
                <a:cs typeface="B Koodak" pitchFamily="2" charset="-78"/>
              </a:rPr>
              <a:t>نام و نام خانوادگی</a:t>
            </a:r>
            <a:endParaRPr lang="fa-IR" sz="1600" dirty="0">
              <a:solidFill>
                <a:schemeClr val="tx1"/>
              </a:solidFill>
              <a:cs typeface="B Koodak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787880"/>
            <a:ext cx="2592288" cy="172819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789040"/>
            <a:ext cx="2760739" cy="1727032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-36512" y="6165304"/>
            <a:ext cx="1224136" cy="33126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endPos="0" dist="50800" dir="5400000" sy="-100000" algn="bl" rotWithShape="0"/>
          </a:effectLst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 anchor="ctr"/>
          <a:lstStyle/>
          <a:p>
            <a:pPr algn="ctr"/>
            <a:fld id="{B46ECB1B-C0CD-4928-A206-65AA0D461CF3}" type="slidenum">
              <a:rPr lang="fa-IR" sz="2000" b="1" smtClean="0">
                <a:solidFill>
                  <a:srgbClr val="FF0000"/>
                </a:solidFill>
                <a:cs typeface="B Nazanin" pitchFamily="2" charset="-78"/>
              </a:rPr>
              <a:pPr algn="ctr"/>
              <a:t>17</a:t>
            </a:fld>
            <a:r>
              <a:rPr lang="fa-IR" sz="2000" b="1" dirty="0" smtClean="0">
                <a:solidFill>
                  <a:srgbClr val="FF0000"/>
                </a:solidFill>
                <a:cs typeface="B Nazanin" pitchFamily="2" charset="-78"/>
              </a:rPr>
              <a:t>/</a:t>
            </a:r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20</a:t>
            </a:r>
            <a:endParaRPr lang="fa-IR" sz="2000" b="1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6366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1" anchor="ctr">
            <a:noAutofit/>
          </a:bodyPr>
          <a:lstStyle/>
          <a:p>
            <a:pPr algn="r">
              <a:buClr>
                <a:srgbClr val="FF0000"/>
              </a:buClr>
            </a:pPr>
            <a:r>
              <a:rPr lang="fa-IR" sz="3600" dirty="0" smtClean="0">
                <a:solidFill>
                  <a:srgbClr val="FF0000"/>
                </a:solidFill>
                <a:cs typeface="B Koodak" pitchFamily="2" charset="-78"/>
              </a:rPr>
              <a:t>7-</a:t>
            </a:r>
            <a:r>
              <a:rPr lang="fa-IR" sz="3600" dirty="0" smtClean="0">
                <a:solidFill>
                  <a:srgbClr val="002060"/>
                </a:solidFill>
                <a:cs typeface="B Koodak" pitchFamily="2" charset="-78"/>
              </a:rPr>
              <a:t> افکت</a:t>
            </a:r>
            <a:endParaRPr lang="fa-IR" sz="3600" dirty="0">
              <a:solidFill>
                <a:srgbClr val="002060"/>
              </a:solidFill>
              <a:cs typeface="B Koodak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1">
            <a:normAutofit/>
          </a:bodyPr>
          <a:lstStyle/>
          <a:p>
            <a:pPr>
              <a:buClr>
                <a:srgbClr val="FF0000"/>
              </a:buClr>
            </a:pPr>
            <a:endParaRPr lang="fa-IR" sz="2800" dirty="0" smtClean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800" dirty="0" smtClean="0">
                <a:cs typeface="B Koodak" pitchFamily="2" charset="-78"/>
              </a:rPr>
              <a:t>استفاده </a:t>
            </a:r>
            <a:r>
              <a:rPr lang="fa-IR" sz="2800" dirty="0">
                <a:cs typeface="B Koodak" pitchFamily="2" charset="-78"/>
              </a:rPr>
              <a:t>از افکت ها برای جلوگیری از خستگی و جذب مخطبین</a:t>
            </a:r>
            <a:endParaRPr lang="en-US" sz="28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800" dirty="0">
                <a:cs typeface="B Koodak" pitchFamily="2" charset="-78"/>
              </a:rPr>
              <a:t>عدم افراط در استفاده از افکت ها و استفاده از افکت های ساده</a:t>
            </a:r>
            <a:endParaRPr lang="en-US" sz="28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800" dirty="0">
                <a:cs typeface="B Koodak" pitchFamily="2" charset="-78"/>
              </a:rPr>
              <a:t>استفاده از افکت تصاویر و کلمات به طور همزمان</a:t>
            </a:r>
            <a:endParaRPr lang="en-US" sz="28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endParaRPr lang="fa-IR" sz="2800" dirty="0">
              <a:cs typeface="B Koodak" pitchFamily="2" charset="-78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563888" y="6548691"/>
            <a:ext cx="2133600" cy="365125"/>
          </a:xfrm>
        </p:spPr>
        <p:txBody>
          <a:bodyPr vert="horz" lIns="91440" tIns="45720" rIns="91440" bIns="45720" rtlCol="1" anchor="ctr"/>
          <a:lstStyle/>
          <a:p>
            <a:pPr algn="ctr"/>
            <a:r>
              <a:rPr lang="fa-IR" sz="1400" dirty="0">
                <a:solidFill>
                  <a:schemeClr val="tx1"/>
                </a:solidFill>
                <a:cs typeface="B Koodak" pitchFamily="2" charset="-78"/>
              </a:rPr>
              <a:t>خرداد ماه 1393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304235"/>
            <a:ext cx="2895600" cy="365125"/>
          </a:xfrm>
        </p:spPr>
        <p:txBody>
          <a:bodyPr vert="horz" lIns="91440" tIns="45720" rIns="91440" bIns="45720" rtlCol="1" anchor="ctr"/>
          <a:lstStyle/>
          <a:p>
            <a:r>
              <a:rPr lang="fa-IR" sz="1600" dirty="0" smtClean="0">
                <a:solidFill>
                  <a:schemeClr val="tx1"/>
                </a:solidFill>
                <a:cs typeface="B Koodak" pitchFamily="2" charset="-78"/>
              </a:rPr>
              <a:t>نام و نام خانوادگی</a:t>
            </a:r>
            <a:endParaRPr lang="fa-IR" sz="1600" dirty="0">
              <a:solidFill>
                <a:schemeClr val="tx1"/>
              </a:solidFill>
              <a:cs typeface="B Koodak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-36512" y="6165304"/>
            <a:ext cx="1224136" cy="33126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endPos="0" dist="50800" dir="5400000" sy="-100000" algn="bl" rotWithShape="0"/>
          </a:effectLst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 anchor="ctr"/>
          <a:lstStyle/>
          <a:p>
            <a:pPr algn="ctr"/>
            <a:fld id="{B46ECB1B-C0CD-4928-A206-65AA0D461CF3}" type="slidenum">
              <a:rPr lang="fa-IR" sz="2000" b="1" smtClean="0">
                <a:solidFill>
                  <a:srgbClr val="FF0000"/>
                </a:solidFill>
                <a:cs typeface="B Nazanin" pitchFamily="2" charset="-78"/>
              </a:rPr>
              <a:pPr algn="ctr"/>
              <a:t>18</a:t>
            </a:fld>
            <a:r>
              <a:rPr lang="fa-IR" sz="2000" b="1" dirty="0" smtClean="0">
                <a:solidFill>
                  <a:srgbClr val="FF0000"/>
                </a:solidFill>
                <a:cs typeface="B Nazanin" pitchFamily="2" charset="-78"/>
              </a:rPr>
              <a:t>/</a:t>
            </a:r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20</a:t>
            </a:r>
            <a:endParaRPr lang="fa-IR" sz="2000" b="1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4847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1" anchor="ctr">
            <a:noAutofit/>
          </a:bodyPr>
          <a:lstStyle/>
          <a:p>
            <a:pPr algn="r">
              <a:buClr>
                <a:srgbClr val="FF0000"/>
              </a:buClr>
            </a:pPr>
            <a:r>
              <a:rPr lang="fa-IR" sz="3600" dirty="0" smtClean="0">
                <a:solidFill>
                  <a:srgbClr val="FF0000"/>
                </a:solidFill>
                <a:cs typeface="B Koodak" pitchFamily="2" charset="-78"/>
              </a:rPr>
              <a:t>8-</a:t>
            </a:r>
            <a:r>
              <a:rPr lang="fa-IR" sz="3600" dirty="0" smtClean="0">
                <a:solidFill>
                  <a:srgbClr val="002060"/>
                </a:solidFill>
                <a:cs typeface="B Koodak" pitchFamily="2" charset="-78"/>
              </a:rPr>
              <a:t> پویا نمایی</a:t>
            </a:r>
            <a:endParaRPr lang="fa-IR" sz="3600" dirty="0">
              <a:solidFill>
                <a:srgbClr val="002060"/>
              </a:solidFill>
              <a:cs typeface="B Koodak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1">
            <a:normAutofit/>
          </a:bodyPr>
          <a:lstStyle/>
          <a:p>
            <a:pPr>
              <a:buClr>
                <a:srgbClr val="FF0000"/>
              </a:buClr>
            </a:pPr>
            <a:endParaRPr lang="fa-IR" sz="2800" dirty="0" smtClean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800" dirty="0" smtClean="0">
                <a:cs typeface="B Koodak" pitchFamily="2" charset="-78"/>
              </a:rPr>
              <a:t>کمتر </a:t>
            </a:r>
            <a:r>
              <a:rPr lang="fa-IR" sz="2800" dirty="0">
                <a:cs typeface="B Koodak" pitchFamily="2" charset="-78"/>
              </a:rPr>
              <a:t>از 90 ثانیه و مرتبط با موضوع باشد و نحوه استفاده از آن در پاورپوینت مورد مطالعه قرار گیرد</a:t>
            </a:r>
            <a:endParaRPr lang="en-US" sz="28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endParaRPr lang="fa-IR" sz="2800" dirty="0">
              <a:cs typeface="B Koodak" pitchFamily="2" charset="-78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563888" y="6548691"/>
            <a:ext cx="2133600" cy="365125"/>
          </a:xfrm>
        </p:spPr>
        <p:txBody>
          <a:bodyPr vert="horz" lIns="91440" tIns="45720" rIns="91440" bIns="45720" rtlCol="1" anchor="ctr"/>
          <a:lstStyle/>
          <a:p>
            <a:pPr algn="ctr"/>
            <a:r>
              <a:rPr lang="fa-IR" sz="1400" dirty="0">
                <a:solidFill>
                  <a:schemeClr val="tx1"/>
                </a:solidFill>
                <a:cs typeface="B Koodak" pitchFamily="2" charset="-78"/>
              </a:rPr>
              <a:t>خرداد ماه 1393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304235"/>
            <a:ext cx="2895600" cy="365125"/>
          </a:xfrm>
        </p:spPr>
        <p:txBody>
          <a:bodyPr vert="horz" lIns="91440" tIns="45720" rIns="91440" bIns="45720" rtlCol="1" anchor="ctr"/>
          <a:lstStyle/>
          <a:p>
            <a:r>
              <a:rPr lang="fa-IR" sz="1600" dirty="0" smtClean="0">
                <a:solidFill>
                  <a:schemeClr val="tx1"/>
                </a:solidFill>
                <a:cs typeface="B Koodak" pitchFamily="2" charset="-78"/>
              </a:rPr>
              <a:t>نام و نام خانوادگی</a:t>
            </a:r>
            <a:endParaRPr lang="fa-IR" sz="1600" dirty="0">
              <a:solidFill>
                <a:schemeClr val="tx1"/>
              </a:solidFill>
              <a:cs typeface="B Koodak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-36512" y="6165304"/>
            <a:ext cx="1224136" cy="33126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endPos="0" dist="50800" dir="5400000" sy="-100000" algn="bl" rotWithShape="0"/>
          </a:effectLst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 anchor="ctr"/>
          <a:lstStyle/>
          <a:p>
            <a:pPr algn="ctr"/>
            <a:fld id="{B46ECB1B-C0CD-4928-A206-65AA0D461CF3}" type="slidenum">
              <a:rPr lang="fa-IR" sz="2000" b="1" smtClean="0">
                <a:solidFill>
                  <a:srgbClr val="FF0000"/>
                </a:solidFill>
                <a:cs typeface="B Nazanin" pitchFamily="2" charset="-78"/>
              </a:rPr>
              <a:pPr algn="ctr"/>
              <a:t>19</a:t>
            </a:fld>
            <a:r>
              <a:rPr lang="fa-IR" sz="2000" b="1" dirty="0" smtClean="0">
                <a:solidFill>
                  <a:srgbClr val="FF0000"/>
                </a:solidFill>
                <a:cs typeface="B Nazanin" pitchFamily="2" charset="-78"/>
              </a:rPr>
              <a:t>/</a:t>
            </a:r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20</a:t>
            </a:r>
            <a:endParaRPr lang="fa-IR" sz="2000" b="1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7693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dirty="0" smtClean="0">
                <a:solidFill>
                  <a:srgbClr val="002060"/>
                </a:solidFill>
                <a:cs typeface="B Koodak" pitchFamily="2" charset="-78"/>
              </a:rPr>
              <a:t>فهرست</a:t>
            </a:r>
            <a:endParaRPr lang="fa-IR" sz="4000" dirty="0">
              <a:solidFill>
                <a:srgbClr val="002060"/>
              </a:solidFill>
              <a:cs typeface="B Koodak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fa-IR" sz="2800" dirty="0" smtClean="0">
                <a:cs typeface="B Koodak" pitchFamily="2" charset="-78"/>
              </a:rPr>
              <a:t>مقدمه</a:t>
            </a: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fa-IR" sz="2800" dirty="0" smtClean="0">
                <a:cs typeface="B Koodak" pitchFamily="2" charset="-78"/>
              </a:rPr>
              <a:t>محتوی پاورپونت جلسه دفاع کارشناسی ارشد و دکترا</a:t>
            </a: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fa-IR" sz="2800" dirty="0" smtClean="0">
                <a:cs typeface="B Koodak" pitchFamily="2" charset="-78"/>
              </a:rPr>
              <a:t>نکات مربوط به تهیه اسلاید ها برای یک پرزنت مناسب</a:t>
            </a:r>
          </a:p>
          <a:p>
            <a:pPr>
              <a:buClr>
                <a:srgbClr val="FF0000"/>
              </a:buClr>
              <a:buFont typeface="Courier New" pitchFamily="49" charset="0"/>
              <a:buChar char="o"/>
            </a:pPr>
            <a:r>
              <a:rPr lang="fa-IR" sz="2800" dirty="0" smtClean="0">
                <a:cs typeface="B Koodak" pitchFamily="2" charset="-78"/>
              </a:rPr>
              <a:t>طراحی اسلاید ها</a:t>
            </a:r>
            <a:endParaRPr lang="fa-IR" sz="2800" dirty="0">
              <a:cs typeface="B Koodak" pitchFamily="2" charset="-7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63888" y="6548691"/>
            <a:ext cx="2133600" cy="365125"/>
          </a:xfrm>
        </p:spPr>
        <p:txBody>
          <a:bodyPr vert="horz" lIns="91440" tIns="45720" rIns="91440" bIns="45720" rtlCol="1" anchor="ctr"/>
          <a:lstStyle/>
          <a:p>
            <a:pPr algn="ctr"/>
            <a:r>
              <a:rPr lang="fa-IR" sz="1400" dirty="0">
                <a:solidFill>
                  <a:schemeClr val="tx1"/>
                </a:solidFill>
                <a:cs typeface="B Koodak" pitchFamily="2" charset="-78"/>
              </a:rPr>
              <a:t>خرداد ماه 1393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304235"/>
            <a:ext cx="2895600" cy="365125"/>
          </a:xfrm>
        </p:spPr>
        <p:txBody>
          <a:bodyPr vert="horz" lIns="91440" tIns="45720" rIns="91440" bIns="45720" rtlCol="1" anchor="ctr"/>
          <a:lstStyle/>
          <a:p>
            <a:r>
              <a:rPr lang="fa-IR" sz="1600" dirty="0" smtClean="0">
                <a:solidFill>
                  <a:schemeClr val="tx1"/>
                </a:solidFill>
                <a:cs typeface="B Koodak" pitchFamily="2" charset="-78"/>
              </a:rPr>
              <a:t>نام و نام خانوادگی</a:t>
            </a:r>
            <a:endParaRPr lang="fa-IR" sz="1600" dirty="0">
              <a:solidFill>
                <a:schemeClr val="tx1"/>
              </a:solidFill>
              <a:cs typeface="B Koodak" pitchFamily="2" charset="-78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-36512" y="6165304"/>
            <a:ext cx="1224136" cy="33126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endPos="0" dist="50800" dir="5400000" sy="-100000" algn="bl" rotWithShape="0"/>
          </a:effectLst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 anchor="ctr"/>
          <a:lstStyle/>
          <a:p>
            <a:pPr algn="ctr"/>
            <a:fld id="{B46ECB1B-C0CD-4928-A206-65AA0D461CF3}" type="slidenum">
              <a:rPr lang="fa-IR" sz="2000" b="1" smtClean="0">
                <a:solidFill>
                  <a:srgbClr val="FF0000"/>
                </a:solidFill>
                <a:cs typeface="B Nazanin" pitchFamily="2" charset="-78"/>
              </a:rPr>
              <a:pPr algn="ctr"/>
              <a:t>2</a:t>
            </a:fld>
            <a:r>
              <a:rPr lang="fa-IR" sz="2000" b="1" dirty="0" smtClean="0">
                <a:solidFill>
                  <a:srgbClr val="FF0000"/>
                </a:solidFill>
                <a:cs typeface="B Nazanin" pitchFamily="2" charset="-78"/>
              </a:rPr>
              <a:t>/</a:t>
            </a:r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20</a:t>
            </a:r>
            <a:endParaRPr lang="fa-IR" sz="2000" b="1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9637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1" anchor="ctr">
            <a:normAutofit/>
          </a:bodyPr>
          <a:lstStyle/>
          <a:p>
            <a:pPr marL="571500" indent="-571500" algn="r">
              <a:buClr>
                <a:srgbClr val="FF0000"/>
              </a:buClr>
              <a:buFont typeface="Courier New" pitchFamily="49" charset="0"/>
              <a:buChar char="o"/>
            </a:pPr>
            <a:r>
              <a:rPr lang="fa-IR" sz="4000" dirty="0">
                <a:solidFill>
                  <a:srgbClr val="002060"/>
                </a:solidFill>
                <a:cs typeface="B Koodak" pitchFamily="2" charset="-78"/>
              </a:rPr>
              <a:t>منابع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endParaRPr lang="en-US" sz="2000" dirty="0" smtClean="0"/>
          </a:p>
          <a:p>
            <a:pPr algn="l" rtl="0"/>
            <a:r>
              <a:rPr lang="en-US" sz="2000" dirty="0" smtClean="0"/>
              <a:t>Technology Massachusetts </a:t>
            </a:r>
            <a:r>
              <a:rPr lang="en-US" sz="2000" dirty="0"/>
              <a:t>Institute of </a:t>
            </a:r>
            <a:r>
              <a:rPr lang="en-US" sz="2000" dirty="0" smtClean="0"/>
              <a:t>Technology ; Templates</a:t>
            </a:r>
            <a:r>
              <a:rPr lang="en-US" sz="2000" dirty="0"/>
              <a:t> </a:t>
            </a:r>
            <a:r>
              <a:rPr lang="en-US" sz="2000" dirty="0" smtClean="0"/>
              <a:t>PowerPoint</a:t>
            </a:r>
            <a:r>
              <a:rPr lang="en-US" sz="2000" dirty="0"/>
              <a:t> </a:t>
            </a:r>
            <a:r>
              <a:rPr lang="en-US" sz="2000" dirty="0" smtClean="0"/>
              <a:t>, Presenting </a:t>
            </a:r>
            <a:r>
              <a:rPr lang="en-US" sz="2000" dirty="0"/>
              <a:t>your ideas in PowerPoint</a:t>
            </a:r>
          </a:p>
          <a:p>
            <a:pPr algn="l" rtl="0"/>
            <a:r>
              <a:rPr lang="en-US" sz="2000" dirty="0"/>
              <a:t>The University of Georgia College of Agricultural and Environmental </a:t>
            </a:r>
            <a:r>
              <a:rPr lang="en-US" sz="2000" dirty="0" smtClean="0"/>
              <a:t>Sciences ; </a:t>
            </a:r>
            <a:r>
              <a:rPr lang="en-US" sz="2000" dirty="0"/>
              <a:t>PowerPoint design templates</a:t>
            </a:r>
          </a:p>
          <a:p>
            <a:pPr algn="l" rtl="0"/>
            <a:r>
              <a:rPr lang="en-US" sz="2000" dirty="0"/>
              <a:t>The University of </a:t>
            </a:r>
            <a:r>
              <a:rPr lang="en-US" sz="2000" dirty="0" err="1"/>
              <a:t>Standford</a:t>
            </a:r>
            <a:r>
              <a:rPr lang="en-US" sz="2000" dirty="0"/>
              <a:t> </a:t>
            </a:r>
            <a:r>
              <a:rPr lang="en-US" sz="2000" dirty="0" smtClean="0"/>
              <a:t>; </a:t>
            </a:r>
            <a:r>
              <a:rPr lang="en-US" sz="2000" dirty="0"/>
              <a:t>GOOD POWERPOINT PRESENTATIONS FOR CLASSROOM &amp; STREAMING VIDEO </a:t>
            </a:r>
            <a:endParaRPr lang="en-US" sz="2000" dirty="0" smtClean="0"/>
          </a:p>
          <a:p>
            <a:pPr algn="l" rtl="0"/>
            <a:r>
              <a:rPr lang="en-US" sz="2000" dirty="0"/>
              <a:t>The University of </a:t>
            </a:r>
            <a:r>
              <a:rPr lang="en-US" sz="2000" dirty="0" smtClean="0"/>
              <a:t>Duke ; </a:t>
            </a:r>
            <a:r>
              <a:rPr lang="en-US" sz="2000" dirty="0"/>
              <a:t>About the Duke Brand</a:t>
            </a:r>
          </a:p>
          <a:p>
            <a:pPr algn="l" rtl="0"/>
            <a:r>
              <a:rPr lang="en-US" sz="2000" dirty="0"/>
              <a:t>The University of </a:t>
            </a:r>
            <a:r>
              <a:rPr lang="en-US" sz="2000" dirty="0" smtClean="0"/>
              <a:t>Miami ; </a:t>
            </a:r>
            <a:r>
              <a:rPr lang="en-US" sz="2000" dirty="0"/>
              <a:t>PowerPoint design templates</a:t>
            </a:r>
          </a:p>
          <a:p>
            <a:pPr algn="l" rtl="0"/>
            <a:r>
              <a:rPr lang="en-US" sz="2000" dirty="0"/>
              <a:t>PUGET SOUND REGIONAL </a:t>
            </a:r>
            <a:r>
              <a:rPr lang="en-US" sz="2000" dirty="0" smtClean="0"/>
              <a:t>COUNCIL ; PowerPoint </a:t>
            </a:r>
            <a:r>
              <a:rPr lang="en-US" sz="2000" dirty="0"/>
              <a:t>Presentation Style Guide , </a:t>
            </a:r>
            <a:r>
              <a:rPr lang="en-US" sz="2000" dirty="0" smtClean="0"/>
              <a:t>2009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-36512" y="6165304"/>
            <a:ext cx="1224136" cy="33126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endPos="0" dist="50800" dir="5400000" sy="-100000" algn="bl" rotWithShape="0"/>
          </a:effectLst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 anchor="ctr"/>
          <a:lstStyle/>
          <a:p>
            <a:pPr algn="ctr"/>
            <a:fld id="{B46ECB1B-C0CD-4928-A206-65AA0D461CF3}" type="slidenum">
              <a:rPr lang="fa-IR" sz="2000" b="1" smtClean="0">
                <a:solidFill>
                  <a:srgbClr val="FF0000"/>
                </a:solidFill>
                <a:cs typeface="B Nazanin" pitchFamily="2" charset="-78"/>
              </a:rPr>
              <a:pPr algn="ctr"/>
              <a:t>20</a:t>
            </a:fld>
            <a:r>
              <a:rPr lang="fa-IR" sz="2000" b="1" dirty="0" smtClean="0">
                <a:solidFill>
                  <a:srgbClr val="FF0000"/>
                </a:solidFill>
                <a:cs typeface="B Nazanin" pitchFamily="2" charset="-78"/>
              </a:rPr>
              <a:t>/</a:t>
            </a:r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20</a:t>
            </a:r>
            <a:endParaRPr lang="fa-IR" sz="2000" b="1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3957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 algn="r">
              <a:buClr>
                <a:srgbClr val="FF0000"/>
              </a:buClr>
              <a:buFont typeface="Courier New" pitchFamily="49" charset="0"/>
              <a:buChar char="o"/>
            </a:pPr>
            <a:r>
              <a:rPr lang="fa-IR" sz="4000" dirty="0" smtClean="0">
                <a:solidFill>
                  <a:srgbClr val="002060"/>
                </a:solidFill>
                <a:cs typeface="B Koodak" pitchFamily="2" charset="-78"/>
              </a:rPr>
              <a:t>مقدمه</a:t>
            </a:r>
            <a:endParaRPr lang="fa-IR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1">
            <a:normAutofit/>
          </a:bodyPr>
          <a:lstStyle/>
          <a:p>
            <a:pPr algn="just">
              <a:buClr>
                <a:srgbClr val="FF0000"/>
              </a:buClr>
            </a:pPr>
            <a:r>
              <a:rPr lang="fa-IR" sz="2400" dirty="0">
                <a:cs typeface="B Koodak" pitchFamily="2" charset="-78"/>
              </a:rPr>
              <a:t>با توجه به اهمیت ارائه مناسب یک طرح یا موضوع در قالب نرم افزار پاورپوینت، همواره دانشجویان و پژوهشگران دارای مشکلاتی ازقبیل : مختصر و مفید بودن، درست بیان نشدن موضوع، خسته کننده بودن اسلایدها، ارائه کردن موضوع در مهلت زمانی مشخص و ... بوده اند.این موضوع ما را بر آن می دارد یک فرمت و قالب کلی طراحی و در اختیار آنها قراردهیم. در این اسلاید ها براساس نکات موجود در کتاب ها و سایت های مرتبط با شیوه ارائه در قالب پاورپونیت طراحی و جمع آوری شده است.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563888" y="6548691"/>
            <a:ext cx="2133600" cy="365125"/>
          </a:xfrm>
        </p:spPr>
        <p:txBody>
          <a:bodyPr vert="horz" lIns="91440" tIns="45720" rIns="91440" bIns="45720" rtlCol="1" anchor="ctr"/>
          <a:lstStyle/>
          <a:p>
            <a:pPr algn="ctr"/>
            <a:r>
              <a:rPr lang="fa-IR" sz="1400" dirty="0">
                <a:solidFill>
                  <a:schemeClr val="tx1"/>
                </a:solidFill>
                <a:cs typeface="B Koodak" pitchFamily="2" charset="-78"/>
              </a:rPr>
              <a:t>خرداد ماه 1393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304235"/>
            <a:ext cx="2895600" cy="365125"/>
          </a:xfrm>
        </p:spPr>
        <p:txBody>
          <a:bodyPr vert="horz" lIns="91440" tIns="45720" rIns="91440" bIns="45720" rtlCol="1" anchor="ctr"/>
          <a:lstStyle/>
          <a:p>
            <a:r>
              <a:rPr lang="fa-IR" sz="1600" dirty="0" smtClean="0">
                <a:solidFill>
                  <a:schemeClr val="tx1"/>
                </a:solidFill>
                <a:cs typeface="B Koodak" pitchFamily="2" charset="-78"/>
              </a:rPr>
              <a:t>نام و نام خانوادگی</a:t>
            </a:r>
            <a:endParaRPr lang="fa-IR" sz="1600" dirty="0">
              <a:solidFill>
                <a:schemeClr val="tx1"/>
              </a:solidFill>
              <a:cs typeface="B Koodak" pitchFamily="2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-36512" y="6165304"/>
            <a:ext cx="1224136" cy="33126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endPos="0" dist="50800" dir="5400000" sy="-100000" algn="bl" rotWithShape="0"/>
          </a:effectLst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 anchor="ctr"/>
          <a:lstStyle/>
          <a:p>
            <a:pPr algn="ctr"/>
            <a:fld id="{B46ECB1B-C0CD-4928-A206-65AA0D461CF3}" type="slidenum">
              <a:rPr lang="fa-IR" sz="2000" b="1" smtClean="0">
                <a:solidFill>
                  <a:srgbClr val="FF0000"/>
                </a:solidFill>
                <a:cs typeface="B Nazanin" pitchFamily="2" charset="-78"/>
              </a:rPr>
              <a:pPr algn="ctr"/>
              <a:t>3</a:t>
            </a:fld>
            <a:r>
              <a:rPr lang="fa-IR" sz="2000" b="1" dirty="0" smtClean="0">
                <a:solidFill>
                  <a:srgbClr val="FF0000"/>
                </a:solidFill>
                <a:cs typeface="B Nazanin" pitchFamily="2" charset="-78"/>
              </a:rPr>
              <a:t>/</a:t>
            </a:r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20</a:t>
            </a:r>
            <a:endParaRPr lang="fa-IR" sz="2000" b="1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9222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1143000"/>
          </a:xfrm>
        </p:spPr>
        <p:txBody>
          <a:bodyPr>
            <a:noAutofit/>
          </a:bodyPr>
          <a:lstStyle/>
          <a:p>
            <a:pPr marL="571500" indent="-571500" algn="r">
              <a:buClr>
                <a:srgbClr val="FF0000"/>
              </a:buClr>
              <a:buFont typeface="Courier New" pitchFamily="49" charset="0"/>
              <a:buChar char="o"/>
            </a:pPr>
            <a:r>
              <a:rPr lang="fa-IR" sz="4000" dirty="0" smtClean="0">
                <a:solidFill>
                  <a:srgbClr val="002060"/>
                </a:solidFill>
                <a:cs typeface="B Koodak" pitchFamily="2" charset="-78"/>
              </a:rPr>
              <a:t>محتوای </a:t>
            </a:r>
            <a:r>
              <a:rPr lang="fa-IR" sz="4000" dirty="0">
                <a:solidFill>
                  <a:srgbClr val="002060"/>
                </a:solidFill>
                <a:cs typeface="B Koodak" pitchFamily="2" charset="-78"/>
              </a:rPr>
              <a:t>پاورپونت جلسه دفاع کارشناسی ارشد و دکترا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fa-IR" sz="2400" dirty="0" smtClean="0">
                <a:cs typeface="B Koodak" pitchFamily="2" charset="-78"/>
              </a:rPr>
              <a:t>تعریف مسئله</a:t>
            </a:r>
          </a:p>
          <a:p>
            <a:pPr>
              <a:buClr>
                <a:srgbClr val="FF0000"/>
              </a:buClr>
            </a:pPr>
            <a:r>
              <a:rPr lang="fa-IR" sz="2400" dirty="0" smtClean="0">
                <a:cs typeface="B Koodak" pitchFamily="2" charset="-78"/>
              </a:rPr>
              <a:t>سئوالات / مفروضات تحقیق</a:t>
            </a:r>
          </a:p>
          <a:p>
            <a:pPr>
              <a:buClr>
                <a:srgbClr val="FF0000"/>
              </a:buClr>
            </a:pPr>
            <a:r>
              <a:rPr lang="fa-IR" sz="2400" dirty="0" smtClean="0">
                <a:cs typeface="B Koodak" pitchFamily="2" charset="-78"/>
              </a:rPr>
              <a:t>مفروضات</a:t>
            </a:r>
          </a:p>
          <a:p>
            <a:pPr>
              <a:buClr>
                <a:srgbClr val="FF0000"/>
              </a:buClr>
            </a:pPr>
            <a:r>
              <a:rPr lang="fa-IR" sz="2400" dirty="0" smtClean="0">
                <a:cs typeface="B Koodak" pitchFamily="2" charset="-78"/>
              </a:rPr>
              <a:t>مرور ادبیات : خلاصه در قالب یک جدول / شکل (دو یا سه اسلاید)</a:t>
            </a:r>
          </a:p>
          <a:p>
            <a:pPr>
              <a:buClr>
                <a:srgbClr val="FF0000"/>
              </a:buClr>
            </a:pPr>
            <a:r>
              <a:rPr lang="fa-IR" sz="2400" dirty="0" smtClean="0">
                <a:cs typeface="B Koodak" pitchFamily="2" charset="-78"/>
              </a:rPr>
              <a:t>روش تحقیق و داده ها</a:t>
            </a:r>
          </a:p>
          <a:p>
            <a:pPr>
              <a:buClr>
                <a:srgbClr val="FF0000"/>
              </a:buClr>
            </a:pPr>
            <a:r>
              <a:rPr lang="fa-IR" sz="2400" dirty="0" smtClean="0">
                <a:cs typeface="B Koodak" pitchFamily="2" charset="-78"/>
              </a:rPr>
              <a:t>یافته ها</a:t>
            </a:r>
          </a:p>
          <a:p>
            <a:pPr>
              <a:buClr>
                <a:srgbClr val="FF0000"/>
              </a:buClr>
            </a:pPr>
            <a:r>
              <a:rPr lang="fa-IR" sz="2400" dirty="0" smtClean="0">
                <a:cs typeface="B Koodak" pitchFamily="2" charset="-78"/>
              </a:rPr>
              <a:t>نتیجه گیری </a:t>
            </a:r>
          </a:p>
          <a:p>
            <a:pPr>
              <a:buClr>
                <a:srgbClr val="FF0000"/>
              </a:buClr>
            </a:pPr>
            <a:r>
              <a:rPr lang="fa-IR" sz="2400" dirty="0" smtClean="0">
                <a:cs typeface="B Koodak" pitchFamily="2" charset="-78"/>
              </a:rPr>
              <a:t>مقالات استخراج شده</a:t>
            </a:r>
          </a:p>
          <a:p>
            <a:pPr>
              <a:buClr>
                <a:srgbClr val="FF0000"/>
              </a:buClr>
            </a:pPr>
            <a:r>
              <a:rPr lang="fa-IR" sz="2400" dirty="0" smtClean="0">
                <a:cs typeface="B Koodak" pitchFamily="2" charset="-78"/>
              </a:rPr>
              <a:t>منابع اصلی</a:t>
            </a:r>
          </a:p>
          <a:p>
            <a:pPr>
              <a:buClr>
                <a:srgbClr val="FF0000"/>
              </a:buClr>
            </a:pPr>
            <a:endParaRPr lang="fa-IR" sz="2500" dirty="0">
              <a:cs typeface="B Koodak" pitchFamily="2" charset="-78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563888" y="6548691"/>
            <a:ext cx="2133600" cy="365125"/>
          </a:xfrm>
        </p:spPr>
        <p:txBody>
          <a:bodyPr vert="horz" lIns="91440" tIns="45720" rIns="91440" bIns="45720" rtlCol="1" anchor="ctr"/>
          <a:lstStyle/>
          <a:p>
            <a:pPr algn="ctr"/>
            <a:r>
              <a:rPr lang="fa-IR" sz="1400" dirty="0">
                <a:solidFill>
                  <a:schemeClr val="tx1"/>
                </a:solidFill>
                <a:cs typeface="B Koodak" pitchFamily="2" charset="-78"/>
              </a:rPr>
              <a:t>خرداد ماه 1393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304235"/>
            <a:ext cx="2895600" cy="365125"/>
          </a:xfrm>
        </p:spPr>
        <p:txBody>
          <a:bodyPr vert="horz" lIns="91440" tIns="45720" rIns="91440" bIns="45720" rtlCol="1" anchor="ctr"/>
          <a:lstStyle/>
          <a:p>
            <a:r>
              <a:rPr lang="fa-IR" sz="1600" dirty="0" smtClean="0">
                <a:solidFill>
                  <a:schemeClr val="tx1"/>
                </a:solidFill>
                <a:cs typeface="B Koodak" pitchFamily="2" charset="-78"/>
              </a:rPr>
              <a:t>نام و نام خانوادگی</a:t>
            </a:r>
            <a:endParaRPr lang="fa-IR" sz="1600" dirty="0">
              <a:solidFill>
                <a:schemeClr val="tx1"/>
              </a:solidFill>
              <a:cs typeface="B Koodak" pitchFamily="2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-36512" y="6165304"/>
            <a:ext cx="1224136" cy="33126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endPos="0" dist="50800" dir="5400000" sy="-100000" algn="bl" rotWithShape="0"/>
          </a:effectLst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 anchor="ctr"/>
          <a:lstStyle/>
          <a:p>
            <a:pPr algn="ctr"/>
            <a:fld id="{B46ECB1B-C0CD-4928-A206-65AA0D461CF3}" type="slidenum">
              <a:rPr lang="fa-IR" sz="2000" b="1" smtClean="0">
                <a:solidFill>
                  <a:srgbClr val="FF0000"/>
                </a:solidFill>
                <a:cs typeface="B Nazanin" pitchFamily="2" charset="-78"/>
              </a:rPr>
              <a:pPr algn="ctr"/>
              <a:t>4</a:t>
            </a:fld>
            <a:r>
              <a:rPr lang="fa-IR" sz="2000" b="1" dirty="0" smtClean="0">
                <a:solidFill>
                  <a:srgbClr val="FF0000"/>
                </a:solidFill>
                <a:cs typeface="B Nazanin" pitchFamily="2" charset="-78"/>
              </a:rPr>
              <a:t>/</a:t>
            </a:r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20</a:t>
            </a:r>
            <a:endParaRPr lang="fa-IR" sz="2000" b="1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629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 vert="horz" lIns="91440" tIns="45720" rIns="91440" bIns="45720" rtlCol="1" anchor="ctr">
            <a:noAutofit/>
          </a:bodyPr>
          <a:lstStyle/>
          <a:p>
            <a:pPr marL="571500" indent="-571500" algn="r">
              <a:buClr>
                <a:srgbClr val="FF0000"/>
              </a:buClr>
              <a:buFont typeface="Courier New" pitchFamily="49" charset="0"/>
              <a:buChar char="o"/>
            </a:pPr>
            <a:r>
              <a:rPr lang="fa-IR" sz="4000" dirty="0">
                <a:solidFill>
                  <a:srgbClr val="002060"/>
                </a:solidFill>
                <a:cs typeface="B Koodak" pitchFamily="2" charset="-78"/>
              </a:rPr>
              <a:t>نکات مربوط به تهیه اسلاید ها برای یک پرزنت مناسب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a-IR" sz="2800" dirty="0" smtClean="0">
              <a:cs typeface="B Koodak" pitchFamily="2" charset="-78"/>
            </a:endParaRPr>
          </a:p>
          <a:p>
            <a:pPr marL="0" indent="0">
              <a:buNone/>
            </a:pPr>
            <a:r>
              <a:rPr lang="fa-IR" sz="2800" dirty="0" smtClean="0">
                <a:cs typeface="B Koodak" pitchFamily="2" charset="-78"/>
              </a:rPr>
              <a:t>1- </a:t>
            </a:r>
            <a:r>
              <a:rPr lang="fa-IR" sz="2800" dirty="0">
                <a:cs typeface="B Koodak" pitchFamily="2" charset="-78"/>
              </a:rPr>
              <a:t>ساختار های عمومی</a:t>
            </a:r>
            <a:endParaRPr lang="en-US" sz="2800" dirty="0">
              <a:cs typeface="B Koodak" pitchFamily="2" charset="-78"/>
            </a:endParaRPr>
          </a:p>
          <a:p>
            <a:pPr marL="0" indent="0">
              <a:buNone/>
            </a:pPr>
            <a:r>
              <a:rPr lang="fa-IR" sz="2800" dirty="0">
                <a:cs typeface="B Koodak" pitchFamily="2" charset="-78"/>
              </a:rPr>
              <a:t>2- محتوی اسلاید ها</a:t>
            </a:r>
            <a:endParaRPr lang="en-US" sz="2800" dirty="0">
              <a:cs typeface="B Koodak" pitchFamily="2" charset="-78"/>
            </a:endParaRPr>
          </a:p>
          <a:p>
            <a:pPr marL="0" indent="0">
              <a:buNone/>
            </a:pPr>
            <a:r>
              <a:rPr lang="fa-IR" sz="2800" dirty="0">
                <a:cs typeface="B Koodak" pitchFamily="2" charset="-78"/>
              </a:rPr>
              <a:t>3- صرفه جویی در کلمات</a:t>
            </a:r>
            <a:endParaRPr lang="en-US" sz="2800" dirty="0">
              <a:cs typeface="B Koodak" pitchFamily="2" charset="-78"/>
            </a:endParaRPr>
          </a:p>
          <a:p>
            <a:pPr marL="0" indent="0">
              <a:buNone/>
            </a:pPr>
            <a:r>
              <a:rPr lang="fa-IR" sz="2800" dirty="0">
                <a:cs typeface="B Koodak" pitchFamily="2" charset="-78"/>
              </a:rPr>
              <a:t>4- طراحی اسلاید ها با جزییات کم</a:t>
            </a:r>
            <a:endParaRPr lang="en-US" sz="2800" dirty="0">
              <a:cs typeface="B Koodak" pitchFamily="2" charset="-78"/>
            </a:endParaRPr>
          </a:p>
          <a:p>
            <a:pPr marL="0" indent="0">
              <a:buNone/>
            </a:pPr>
            <a:r>
              <a:rPr lang="fa-IR" sz="2800" dirty="0">
                <a:cs typeface="B Koodak" pitchFamily="2" charset="-78"/>
              </a:rPr>
              <a:t>5- محدود کردن تعداد اسلاید ها </a:t>
            </a:r>
            <a:endParaRPr lang="en-US" sz="2800" dirty="0">
              <a:cs typeface="B Koodak" pitchFamily="2" charset="-78"/>
            </a:endParaRPr>
          </a:p>
          <a:p>
            <a:pPr marL="0" indent="0">
              <a:buNone/>
            </a:pPr>
            <a:endParaRPr lang="fa-IR" sz="2800" dirty="0">
              <a:cs typeface="B Koodak" pitchFamily="2" charset="-78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563888" y="6548691"/>
            <a:ext cx="2133600" cy="365125"/>
          </a:xfrm>
        </p:spPr>
        <p:txBody>
          <a:bodyPr vert="horz" lIns="91440" tIns="45720" rIns="91440" bIns="45720" rtlCol="1" anchor="ctr"/>
          <a:lstStyle/>
          <a:p>
            <a:pPr algn="ctr"/>
            <a:r>
              <a:rPr lang="fa-IR" sz="1400" dirty="0">
                <a:solidFill>
                  <a:schemeClr val="tx1"/>
                </a:solidFill>
                <a:cs typeface="B Koodak" pitchFamily="2" charset="-78"/>
              </a:rPr>
              <a:t>خرداد ماه 1393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304235"/>
            <a:ext cx="2895600" cy="365125"/>
          </a:xfrm>
        </p:spPr>
        <p:txBody>
          <a:bodyPr vert="horz" lIns="91440" tIns="45720" rIns="91440" bIns="45720" rtlCol="1" anchor="ctr"/>
          <a:lstStyle/>
          <a:p>
            <a:r>
              <a:rPr lang="fa-IR" sz="1600" dirty="0" smtClean="0">
                <a:solidFill>
                  <a:schemeClr val="tx1"/>
                </a:solidFill>
                <a:cs typeface="B Koodak" pitchFamily="2" charset="-78"/>
              </a:rPr>
              <a:t>نام و نام خانوادگی</a:t>
            </a:r>
            <a:endParaRPr lang="fa-IR" sz="1600" dirty="0">
              <a:solidFill>
                <a:schemeClr val="tx1"/>
              </a:solidFill>
              <a:cs typeface="B Koodak" pitchFamily="2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-36512" y="6165304"/>
            <a:ext cx="1224136" cy="33126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endPos="0" dist="50800" dir="5400000" sy="-100000" algn="bl" rotWithShape="0"/>
          </a:effectLst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 anchor="ctr"/>
          <a:lstStyle/>
          <a:p>
            <a:pPr algn="ctr"/>
            <a:fld id="{B46ECB1B-C0CD-4928-A206-65AA0D461CF3}" type="slidenum">
              <a:rPr lang="fa-IR" sz="2000" b="1" smtClean="0">
                <a:solidFill>
                  <a:srgbClr val="FF0000"/>
                </a:solidFill>
                <a:cs typeface="B Nazanin" pitchFamily="2" charset="-78"/>
              </a:rPr>
              <a:pPr algn="ctr"/>
              <a:t>5</a:t>
            </a:fld>
            <a:r>
              <a:rPr lang="fa-IR" sz="2000" b="1" dirty="0" smtClean="0">
                <a:solidFill>
                  <a:srgbClr val="FF0000"/>
                </a:solidFill>
                <a:cs typeface="B Nazanin" pitchFamily="2" charset="-78"/>
              </a:rPr>
              <a:t>/</a:t>
            </a:r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20</a:t>
            </a:r>
            <a:endParaRPr lang="fa-IR" sz="2000" b="1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3106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1" anchor="ctr">
            <a:noAutofit/>
          </a:bodyPr>
          <a:lstStyle/>
          <a:p>
            <a:pPr algn="r">
              <a:buClr>
                <a:srgbClr val="FF0000"/>
              </a:buClr>
            </a:pPr>
            <a:r>
              <a:rPr lang="fa-IR" sz="3600" dirty="0">
                <a:solidFill>
                  <a:srgbClr val="FF0000"/>
                </a:solidFill>
                <a:cs typeface="B Koodak" pitchFamily="2" charset="-78"/>
              </a:rPr>
              <a:t>1-</a:t>
            </a:r>
            <a:r>
              <a:rPr lang="fa-IR" sz="3600" dirty="0">
                <a:solidFill>
                  <a:srgbClr val="002060"/>
                </a:solidFill>
                <a:cs typeface="B Koodak" pitchFamily="2" charset="-78"/>
              </a:rPr>
              <a:t> ساختار های </a:t>
            </a:r>
            <a:r>
              <a:rPr lang="fa-IR" sz="3600" dirty="0" smtClean="0">
                <a:solidFill>
                  <a:srgbClr val="002060"/>
                </a:solidFill>
                <a:cs typeface="B Koodak" pitchFamily="2" charset="-78"/>
              </a:rPr>
              <a:t>عمومی</a:t>
            </a:r>
            <a:endParaRPr lang="fa-IR" sz="3600" dirty="0">
              <a:solidFill>
                <a:srgbClr val="002060"/>
              </a:solidFill>
              <a:cs typeface="B Koodak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1">
            <a:normAutofit/>
          </a:bodyPr>
          <a:lstStyle/>
          <a:p>
            <a:pPr>
              <a:buClr>
                <a:srgbClr val="FF0000"/>
              </a:buClr>
            </a:pPr>
            <a:r>
              <a:rPr lang="fa-IR" sz="2400" dirty="0">
                <a:cs typeface="B Koodak" pitchFamily="2" charset="-78"/>
              </a:rPr>
              <a:t>نوشتن عنوان سخنرانی و نام خود و اطلاعات مورد نیاز در اولین اسلاید</a:t>
            </a:r>
            <a:endParaRPr lang="en-US" sz="24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400" dirty="0">
                <a:cs typeface="B Koodak" pitchFamily="2" charset="-78"/>
              </a:rPr>
              <a:t>نوشتن سرفصل ها در اسلاید دوم</a:t>
            </a:r>
            <a:endParaRPr lang="en-US" sz="24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400" dirty="0">
                <a:cs typeface="B Koodak" pitchFamily="2" charset="-78"/>
              </a:rPr>
              <a:t>شماره گذاری اسلاید ها جهت سهولت ارجاع به صفحه ی مورد نظر</a:t>
            </a:r>
            <a:endParaRPr lang="en-US" sz="24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400" dirty="0">
                <a:cs typeface="B Koodak" pitchFamily="2" charset="-78"/>
              </a:rPr>
              <a:t>به کار گیری یک عنوان کوتاه در هر اسلاید</a:t>
            </a:r>
            <a:endParaRPr lang="en-US" sz="24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400" dirty="0">
                <a:cs typeface="B Koodak" pitchFamily="2" charset="-78"/>
              </a:rPr>
              <a:t>در صورت استفاده ازعکس ، نمودار و ... ؛ارجاع آن با خط ریز در پایین همان صفحه</a:t>
            </a:r>
            <a:endParaRPr lang="en-US" sz="24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400" dirty="0">
                <a:cs typeface="B Koodak" pitchFamily="2" charset="-78"/>
              </a:rPr>
              <a:t>استفاده از لینک وب سایت ها برای سهولت در ارجاع</a:t>
            </a:r>
            <a:endParaRPr lang="en-US" sz="24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400" dirty="0">
                <a:cs typeface="B Koodak" pitchFamily="2" charset="-78"/>
              </a:rPr>
              <a:t>عدم وجود لغزش های دستوری و نگارشی و نقطه گذاری اسلاید ها</a:t>
            </a:r>
            <a:endParaRPr lang="en-US" sz="24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endParaRPr lang="fa-IR" sz="2400" dirty="0">
              <a:cs typeface="B Koodak" pitchFamily="2" charset="-78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563888" y="6548691"/>
            <a:ext cx="2133600" cy="365125"/>
          </a:xfrm>
        </p:spPr>
        <p:txBody>
          <a:bodyPr vert="horz" lIns="91440" tIns="45720" rIns="91440" bIns="45720" rtlCol="1" anchor="ctr"/>
          <a:lstStyle/>
          <a:p>
            <a:pPr algn="ctr"/>
            <a:r>
              <a:rPr lang="fa-IR" sz="1400" dirty="0">
                <a:solidFill>
                  <a:schemeClr val="tx1"/>
                </a:solidFill>
                <a:cs typeface="B Koodak" pitchFamily="2" charset="-78"/>
              </a:rPr>
              <a:t>خرداد ماه 1393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304235"/>
            <a:ext cx="2895600" cy="365125"/>
          </a:xfrm>
        </p:spPr>
        <p:txBody>
          <a:bodyPr vert="horz" lIns="91440" tIns="45720" rIns="91440" bIns="45720" rtlCol="1" anchor="ctr"/>
          <a:lstStyle/>
          <a:p>
            <a:r>
              <a:rPr lang="fa-IR" sz="1600" dirty="0" smtClean="0">
                <a:solidFill>
                  <a:schemeClr val="tx1"/>
                </a:solidFill>
                <a:cs typeface="B Koodak" pitchFamily="2" charset="-78"/>
              </a:rPr>
              <a:t>نام و نام خانوادگی</a:t>
            </a:r>
            <a:endParaRPr lang="fa-IR" sz="1600" dirty="0">
              <a:solidFill>
                <a:schemeClr val="tx1"/>
              </a:solidFill>
              <a:cs typeface="B Koodak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-36512" y="6165304"/>
            <a:ext cx="1224136" cy="33126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endPos="0" dist="50800" dir="5400000" sy="-100000" algn="bl" rotWithShape="0"/>
          </a:effectLst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 anchor="ctr"/>
          <a:lstStyle/>
          <a:p>
            <a:pPr algn="ctr"/>
            <a:fld id="{B46ECB1B-C0CD-4928-A206-65AA0D461CF3}" type="slidenum">
              <a:rPr lang="fa-IR" sz="2000" b="1" smtClean="0">
                <a:solidFill>
                  <a:srgbClr val="FF0000"/>
                </a:solidFill>
                <a:cs typeface="B Nazanin" pitchFamily="2" charset="-78"/>
              </a:rPr>
              <a:pPr algn="ctr"/>
              <a:t>6</a:t>
            </a:fld>
            <a:r>
              <a:rPr lang="fa-IR" sz="2000" b="1" dirty="0" smtClean="0">
                <a:solidFill>
                  <a:srgbClr val="FF0000"/>
                </a:solidFill>
                <a:cs typeface="B Nazanin" pitchFamily="2" charset="-78"/>
              </a:rPr>
              <a:t>/</a:t>
            </a:r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20</a:t>
            </a:r>
            <a:endParaRPr lang="fa-IR" sz="2000" b="1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6053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1" anchor="ctr">
            <a:noAutofit/>
          </a:bodyPr>
          <a:lstStyle/>
          <a:p>
            <a:pPr algn="r">
              <a:buClr>
                <a:srgbClr val="FF0000"/>
              </a:buClr>
            </a:pPr>
            <a:r>
              <a:rPr lang="fa-IR" sz="3600" dirty="0">
                <a:solidFill>
                  <a:srgbClr val="FF0000"/>
                </a:solidFill>
                <a:cs typeface="B Koodak" pitchFamily="2" charset="-78"/>
              </a:rPr>
              <a:t>2- </a:t>
            </a:r>
            <a:r>
              <a:rPr lang="fa-IR" sz="3600" dirty="0">
                <a:solidFill>
                  <a:srgbClr val="002060"/>
                </a:solidFill>
                <a:cs typeface="B Koodak" pitchFamily="2" charset="-78"/>
              </a:rPr>
              <a:t>محتوی اسلاید ها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/>
          <a:lstStyle/>
          <a:p>
            <a:pPr>
              <a:buClr>
                <a:srgbClr val="FF0000"/>
              </a:buClr>
            </a:pPr>
            <a:endParaRPr lang="fa-IR" sz="2800" dirty="0" smtClean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800" dirty="0" smtClean="0">
                <a:cs typeface="B Koodak" pitchFamily="2" charset="-78"/>
              </a:rPr>
              <a:t>پرهیز </a:t>
            </a:r>
            <a:r>
              <a:rPr lang="fa-IR" sz="2800" dirty="0">
                <a:cs typeface="B Koodak" pitchFamily="2" charset="-78"/>
              </a:rPr>
              <a:t>از گنجاندن تمامی مطلب و فقط بررسی نکات و سرفصل ها</a:t>
            </a:r>
            <a:endParaRPr lang="en-US" sz="28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800" dirty="0" smtClean="0">
                <a:cs typeface="B Koodak" pitchFamily="2" charset="-78"/>
              </a:rPr>
              <a:t>توضیح </a:t>
            </a:r>
            <a:r>
              <a:rPr lang="fa-IR" sz="2800" dirty="0">
                <a:cs typeface="B Koodak" pitchFamily="2" charset="-78"/>
              </a:rPr>
              <a:t>جزئیات به صورت شفاهی</a:t>
            </a:r>
            <a:endParaRPr lang="en-US" sz="28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800" dirty="0" smtClean="0">
                <a:cs typeface="B Koodak" pitchFamily="2" charset="-78"/>
              </a:rPr>
              <a:t>ارائه </a:t>
            </a:r>
            <a:r>
              <a:rPr lang="fa-IR" sz="2800" dirty="0">
                <a:cs typeface="B Koodak" pitchFamily="2" charset="-78"/>
              </a:rPr>
              <a:t>تصاویر و نموادرهای که ترسیم آن مشکل است در </a:t>
            </a:r>
            <a:r>
              <a:rPr lang="fa-IR" sz="2800" dirty="0" smtClean="0">
                <a:cs typeface="B Koodak" pitchFamily="2" charset="-78"/>
              </a:rPr>
              <a:t>پاورپوینت</a:t>
            </a:r>
            <a:r>
              <a:rPr lang="fa-IR" sz="2800" dirty="0">
                <a:cs typeface="B Koodak" pitchFamily="2" charset="-78"/>
              </a:rPr>
              <a:t>؛ در غیر این صورت رسم آنها روی تخته</a:t>
            </a:r>
            <a:endParaRPr lang="en-US" sz="2800" dirty="0">
              <a:cs typeface="B Koodak" pitchFamily="2" charset="-78"/>
            </a:endParaRPr>
          </a:p>
          <a:p>
            <a:endParaRPr lang="fa-I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563888" y="6548691"/>
            <a:ext cx="2133600" cy="365125"/>
          </a:xfrm>
        </p:spPr>
        <p:txBody>
          <a:bodyPr vert="horz" lIns="91440" tIns="45720" rIns="91440" bIns="45720" rtlCol="1" anchor="ctr"/>
          <a:lstStyle/>
          <a:p>
            <a:pPr algn="ctr"/>
            <a:r>
              <a:rPr lang="fa-IR" sz="1400" dirty="0">
                <a:solidFill>
                  <a:schemeClr val="tx1"/>
                </a:solidFill>
                <a:cs typeface="B Koodak" pitchFamily="2" charset="-78"/>
              </a:rPr>
              <a:t>خرداد ماه 1393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304235"/>
            <a:ext cx="2895600" cy="365125"/>
          </a:xfrm>
        </p:spPr>
        <p:txBody>
          <a:bodyPr vert="horz" lIns="91440" tIns="45720" rIns="91440" bIns="45720" rtlCol="1" anchor="ctr"/>
          <a:lstStyle/>
          <a:p>
            <a:r>
              <a:rPr lang="fa-IR" sz="1600" dirty="0" smtClean="0">
                <a:solidFill>
                  <a:schemeClr val="tx1"/>
                </a:solidFill>
                <a:cs typeface="B Koodak" pitchFamily="2" charset="-78"/>
              </a:rPr>
              <a:t>نام و نام خانوادگی</a:t>
            </a:r>
            <a:endParaRPr lang="fa-IR" sz="1600" dirty="0">
              <a:solidFill>
                <a:schemeClr val="tx1"/>
              </a:solidFill>
              <a:cs typeface="B Koodak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-36512" y="6165304"/>
            <a:ext cx="1224136" cy="33126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endPos="0" dist="50800" dir="5400000" sy="-100000" algn="bl" rotWithShape="0"/>
          </a:effectLst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 anchor="ctr"/>
          <a:lstStyle/>
          <a:p>
            <a:pPr algn="ctr"/>
            <a:fld id="{B46ECB1B-C0CD-4928-A206-65AA0D461CF3}" type="slidenum">
              <a:rPr lang="fa-IR" sz="2000" b="1" smtClean="0">
                <a:solidFill>
                  <a:srgbClr val="FF0000"/>
                </a:solidFill>
                <a:cs typeface="B Nazanin" pitchFamily="2" charset="-78"/>
              </a:rPr>
              <a:pPr algn="ctr"/>
              <a:t>7</a:t>
            </a:fld>
            <a:r>
              <a:rPr lang="fa-IR" sz="2000" b="1" dirty="0" smtClean="0">
                <a:solidFill>
                  <a:srgbClr val="FF0000"/>
                </a:solidFill>
                <a:cs typeface="B Nazanin" pitchFamily="2" charset="-78"/>
              </a:rPr>
              <a:t>/</a:t>
            </a:r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20</a:t>
            </a:r>
            <a:endParaRPr lang="fa-IR" sz="2000" b="1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4537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1" anchor="ctr">
            <a:noAutofit/>
          </a:bodyPr>
          <a:lstStyle/>
          <a:p>
            <a:pPr algn="r">
              <a:buClr>
                <a:srgbClr val="FF0000"/>
              </a:buClr>
            </a:pPr>
            <a:r>
              <a:rPr lang="fa-IR" sz="3600" dirty="0">
                <a:solidFill>
                  <a:srgbClr val="FF0000"/>
                </a:solidFill>
                <a:cs typeface="B Koodak" pitchFamily="2" charset="-78"/>
              </a:rPr>
              <a:t>3- </a:t>
            </a:r>
            <a:r>
              <a:rPr lang="fa-IR" sz="3600" dirty="0">
                <a:solidFill>
                  <a:srgbClr val="002060"/>
                </a:solidFill>
                <a:cs typeface="B Koodak" pitchFamily="2" charset="-78"/>
              </a:rPr>
              <a:t>صرفه جویی در </a:t>
            </a:r>
            <a:r>
              <a:rPr lang="fa-IR" sz="3600" dirty="0" smtClean="0">
                <a:solidFill>
                  <a:srgbClr val="002060"/>
                </a:solidFill>
                <a:cs typeface="B Koodak" pitchFamily="2" charset="-78"/>
              </a:rPr>
              <a:t>کلمات</a:t>
            </a:r>
            <a:endParaRPr lang="fa-IR" sz="3600" dirty="0">
              <a:solidFill>
                <a:srgbClr val="002060"/>
              </a:solidFill>
              <a:cs typeface="B Koodak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1">
            <a:normAutofit/>
          </a:bodyPr>
          <a:lstStyle/>
          <a:p>
            <a:pPr>
              <a:buClr>
                <a:srgbClr val="FF0000"/>
              </a:buClr>
            </a:pPr>
            <a:endParaRPr lang="fa-IR" sz="2800" dirty="0" smtClean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800" dirty="0" smtClean="0">
                <a:cs typeface="B Koodak" pitchFamily="2" charset="-78"/>
              </a:rPr>
              <a:t>پرهیز از استفاده از جملات طولانی، جداول بزرگ و رابطه های متعدد</a:t>
            </a:r>
            <a:endParaRPr lang="en-US" sz="2800" dirty="0" smtClean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800" dirty="0" smtClean="0">
                <a:cs typeface="B Koodak" pitchFamily="2" charset="-78"/>
              </a:rPr>
              <a:t>در صورت امکان استفاده از یک اسلاید برای عرضه ی یک ایده</a:t>
            </a:r>
            <a:endParaRPr lang="en-US" sz="2800" dirty="0" smtClean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endParaRPr lang="fa-IR" sz="2800" dirty="0">
              <a:cs typeface="B Koodak" pitchFamily="2" charset="-78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563888" y="6548691"/>
            <a:ext cx="2133600" cy="365125"/>
          </a:xfrm>
        </p:spPr>
        <p:txBody>
          <a:bodyPr vert="horz" lIns="91440" tIns="45720" rIns="91440" bIns="45720" rtlCol="1" anchor="ctr"/>
          <a:lstStyle/>
          <a:p>
            <a:pPr algn="ctr"/>
            <a:r>
              <a:rPr lang="fa-IR" sz="1400" dirty="0">
                <a:solidFill>
                  <a:schemeClr val="tx1"/>
                </a:solidFill>
                <a:cs typeface="B Koodak" pitchFamily="2" charset="-78"/>
              </a:rPr>
              <a:t>خرداد ماه 1393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304235"/>
            <a:ext cx="2895600" cy="365125"/>
          </a:xfrm>
        </p:spPr>
        <p:txBody>
          <a:bodyPr vert="horz" lIns="91440" tIns="45720" rIns="91440" bIns="45720" rtlCol="1" anchor="ctr"/>
          <a:lstStyle/>
          <a:p>
            <a:r>
              <a:rPr lang="fa-IR" sz="1600" dirty="0" smtClean="0">
                <a:solidFill>
                  <a:schemeClr val="tx1"/>
                </a:solidFill>
                <a:cs typeface="B Koodak" pitchFamily="2" charset="-78"/>
              </a:rPr>
              <a:t>نام و نام خانوادگی</a:t>
            </a:r>
            <a:endParaRPr lang="fa-IR" sz="1600" dirty="0">
              <a:solidFill>
                <a:schemeClr val="tx1"/>
              </a:solidFill>
              <a:cs typeface="B Koodak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-36512" y="6165304"/>
            <a:ext cx="1224136" cy="33126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endPos="0" dist="50800" dir="5400000" sy="-100000" algn="bl" rotWithShape="0"/>
          </a:effectLst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 anchor="ctr"/>
          <a:lstStyle/>
          <a:p>
            <a:pPr algn="ctr"/>
            <a:fld id="{B46ECB1B-C0CD-4928-A206-65AA0D461CF3}" type="slidenum">
              <a:rPr lang="fa-IR" sz="2000" b="1" smtClean="0">
                <a:solidFill>
                  <a:srgbClr val="FF0000"/>
                </a:solidFill>
                <a:cs typeface="B Nazanin" pitchFamily="2" charset="-78"/>
              </a:rPr>
              <a:pPr algn="ctr"/>
              <a:t>8</a:t>
            </a:fld>
            <a:r>
              <a:rPr lang="fa-IR" sz="2000" b="1" dirty="0" smtClean="0">
                <a:solidFill>
                  <a:srgbClr val="FF0000"/>
                </a:solidFill>
                <a:cs typeface="B Nazanin" pitchFamily="2" charset="-78"/>
              </a:rPr>
              <a:t>/</a:t>
            </a:r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20</a:t>
            </a:r>
            <a:endParaRPr lang="fa-IR" sz="2000" b="1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8552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1" anchor="ctr">
            <a:noAutofit/>
          </a:bodyPr>
          <a:lstStyle/>
          <a:p>
            <a:pPr algn="r">
              <a:buClr>
                <a:srgbClr val="FF0000"/>
              </a:buClr>
            </a:pPr>
            <a:r>
              <a:rPr lang="fa-IR" sz="3600" dirty="0">
                <a:solidFill>
                  <a:srgbClr val="FF0000"/>
                </a:solidFill>
                <a:cs typeface="B Koodak" pitchFamily="2" charset="-78"/>
              </a:rPr>
              <a:t>4- </a:t>
            </a:r>
            <a:r>
              <a:rPr lang="fa-IR" sz="3600" dirty="0">
                <a:solidFill>
                  <a:srgbClr val="002060"/>
                </a:solidFill>
                <a:cs typeface="B Koodak" pitchFamily="2" charset="-78"/>
              </a:rPr>
              <a:t>طراحی اسلاید ها با جزئیات کم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1">
            <a:normAutofit/>
          </a:bodyPr>
          <a:lstStyle/>
          <a:p>
            <a:pPr>
              <a:buClr>
                <a:srgbClr val="FF0000"/>
              </a:buClr>
            </a:pPr>
            <a:endParaRPr lang="fa-IR" sz="2400" dirty="0" smtClean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400" dirty="0" smtClean="0">
                <a:cs typeface="B Koodak" pitchFamily="2" charset="-78"/>
              </a:rPr>
              <a:t>استفاده </a:t>
            </a:r>
            <a:r>
              <a:rPr lang="fa-IR" sz="2400" dirty="0">
                <a:cs typeface="B Koodak" pitchFamily="2" charset="-78"/>
              </a:rPr>
              <a:t>از یک پس زمینه ساده یا استفاده از یک اسلاید مبنا </a:t>
            </a:r>
            <a:r>
              <a:rPr lang="fa-IR" sz="2400" dirty="0" smtClean="0">
                <a:cs typeface="B Koodak" pitchFamily="2" charset="-78"/>
              </a:rPr>
              <a:t>(</a:t>
            </a:r>
            <a:r>
              <a:rPr lang="en-US" sz="2400" dirty="0" smtClean="0">
                <a:cs typeface="B Koodak" pitchFamily="2" charset="-78"/>
              </a:rPr>
              <a:t>Template</a:t>
            </a:r>
            <a:r>
              <a:rPr lang="fa-IR" sz="2400" dirty="0" smtClean="0">
                <a:cs typeface="B Koodak" pitchFamily="2" charset="-78"/>
              </a:rPr>
              <a:t>)</a:t>
            </a:r>
            <a:endParaRPr lang="en-US" sz="24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400" dirty="0">
                <a:cs typeface="B Koodak" pitchFamily="2" charset="-78"/>
              </a:rPr>
              <a:t>استفاده از تصاویر ساکن و پس زمینه ساده و تضاد مناسب بین آنها</a:t>
            </a:r>
            <a:endParaRPr lang="en-US" sz="24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400" dirty="0">
                <a:cs typeface="B Koodak" pitchFamily="2" charset="-78"/>
              </a:rPr>
              <a:t>بکارگیری فونت ها و رنگ های یکنواخت در تمامی اسلاید ها</a:t>
            </a:r>
            <a:endParaRPr lang="en-US" sz="24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400" dirty="0">
                <a:cs typeface="B Koodak" pitchFamily="2" charset="-78"/>
              </a:rPr>
              <a:t>پرهیز از استفاده : متن متحرک، پویانمایی و صدا (استفاده در صورت ارتباط مستقیم به موضوع) </a:t>
            </a:r>
            <a:endParaRPr lang="en-US" sz="24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r>
              <a:rPr lang="fa-IR" sz="2400" dirty="0">
                <a:cs typeface="B Koodak" pitchFamily="2" charset="-78"/>
              </a:rPr>
              <a:t>استفاده از بزرگ نمایی یا تغییر رنگ متن، جهت تاکید یک مطلب    </a:t>
            </a:r>
            <a:endParaRPr lang="en-US" sz="2400" dirty="0">
              <a:cs typeface="B Koodak" pitchFamily="2" charset="-78"/>
            </a:endParaRPr>
          </a:p>
          <a:p>
            <a:pPr>
              <a:buClr>
                <a:srgbClr val="FF0000"/>
              </a:buClr>
            </a:pPr>
            <a:endParaRPr lang="fa-IR" sz="2400" dirty="0">
              <a:cs typeface="B Koodak" pitchFamily="2" charset="-78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563888" y="6548691"/>
            <a:ext cx="2133600" cy="365125"/>
          </a:xfrm>
        </p:spPr>
        <p:txBody>
          <a:bodyPr vert="horz" lIns="91440" tIns="45720" rIns="91440" bIns="45720" rtlCol="1" anchor="ctr"/>
          <a:lstStyle/>
          <a:p>
            <a:pPr algn="ctr"/>
            <a:r>
              <a:rPr lang="fa-IR" sz="1400" dirty="0">
                <a:solidFill>
                  <a:schemeClr val="tx1"/>
                </a:solidFill>
                <a:cs typeface="B Koodak" pitchFamily="2" charset="-78"/>
              </a:rPr>
              <a:t>خرداد ماه 1393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0400" y="6304235"/>
            <a:ext cx="2895600" cy="365125"/>
          </a:xfrm>
        </p:spPr>
        <p:txBody>
          <a:bodyPr vert="horz" lIns="91440" tIns="45720" rIns="91440" bIns="45720" rtlCol="1" anchor="ctr"/>
          <a:lstStyle/>
          <a:p>
            <a:r>
              <a:rPr lang="fa-IR" sz="1600" dirty="0" smtClean="0">
                <a:solidFill>
                  <a:schemeClr val="tx1"/>
                </a:solidFill>
                <a:cs typeface="B Koodak" pitchFamily="2" charset="-78"/>
              </a:rPr>
              <a:t>نام و نام خانوادگی</a:t>
            </a:r>
            <a:endParaRPr lang="fa-IR" sz="1600" dirty="0">
              <a:solidFill>
                <a:schemeClr val="tx1"/>
              </a:solidFill>
              <a:cs typeface="B Koodak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-36512" y="6165304"/>
            <a:ext cx="1224136" cy="33126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endPos="0" dist="50800" dir="5400000" sy="-100000" algn="bl" rotWithShape="0"/>
          </a:effectLst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 anchor="ctr"/>
          <a:lstStyle/>
          <a:p>
            <a:pPr algn="ctr"/>
            <a:fld id="{B46ECB1B-C0CD-4928-A206-65AA0D461CF3}" type="slidenum">
              <a:rPr lang="fa-IR" sz="2000" b="1" smtClean="0">
                <a:solidFill>
                  <a:srgbClr val="FF0000"/>
                </a:solidFill>
                <a:cs typeface="B Nazanin" pitchFamily="2" charset="-78"/>
              </a:rPr>
              <a:pPr algn="ctr"/>
              <a:t>9</a:t>
            </a:fld>
            <a:r>
              <a:rPr lang="fa-IR" sz="2000" b="1" dirty="0" smtClean="0">
                <a:solidFill>
                  <a:srgbClr val="FF0000"/>
                </a:solidFill>
                <a:cs typeface="B Nazanin" pitchFamily="2" charset="-78"/>
              </a:rPr>
              <a:t>/</a:t>
            </a:r>
            <a:r>
              <a:rPr lang="fa-IR" sz="2000" b="1" dirty="0" smtClean="0">
                <a:solidFill>
                  <a:schemeClr val="tx1"/>
                </a:solidFill>
                <a:cs typeface="B Nazanin" pitchFamily="2" charset="-78"/>
              </a:rPr>
              <a:t>20</a:t>
            </a:r>
            <a:endParaRPr lang="fa-IR" sz="2000" b="1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8390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</TotalTime>
  <Words>1032</Words>
  <Application>Microsoft Office PowerPoint</Application>
  <PresentationFormat>On-screen Show (4:3)</PresentationFormat>
  <Paragraphs>164</Paragraphs>
  <Slides>20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Office Theme</vt:lpstr>
      <vt:lpstr>Chart</vt:lpstr>
      <vt:lpstr>Worksheet</vt:lpstr>
      <vt:lpstr>موضوع : قالب تهیه اسلاید</vt:lpstr>
      <vt:lpstr>فهرست</vt:lpstr>
      <vt:lpstr>مقدمه</vt:lpstr>
      <vt:lpstr>محتوای پاورپونت جلسه دفاع کارشناسی ارشد و دکترا</vt:lpstr>
      <vt:lpstr>نکات مربوط به تهیه اسلاید ها برای یک پرزنت مناسب</vt:lpstr>
      <vt:lpstr>1- ساختار های عمومی</vt:lpstr>
      <vt:lpstr>2- محتوی اسلاید ها</vt:lpstr>
      <vt:lpstr>3- صرفه جویی در کلمات</vt:lpstr>
      <vt:lpstr>4- طراحی اسلاید ها با جزئیات کم</vt:lpstr>
      <vt:lpstr>طراحی اسلاید ها</vt:lpstr>
      <vt:lpstr>1- قلم های نگارش </vt:lpstr>
      <vt:lpstr>2- رنگ </vt:lpstr>
      <vt:lpstr>3- نوشتار ها </vt:lpstr>
      <vt:lpstr>4- اعداد و روابط </vt:lpstr>
      <vt:lpstr>5- اشکال و نمودار ها</vt:lpstr>
      <vt:lpstr>5- اشکال و نمودار ها</vt:lpstr>
      <vt:lpstr>6- پس زمینه </vt:lpstr>
      <vt:lpstr>7- افکت</vt:lpstr>
      <vt:lpstr>8- پویا نمایی</vt:lpstr>
      <vt:lpstr>منابع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</dc:creator>
  <cp:lastModifiedBy>00000</cp:lastModifiedBy>
  <cp:revision>44</cp:revision>
  <dcterms:created xsi:type="dcterms:W3CDTF">2013-10-12T09:25:19Z</dcterms:created>
  <dcterms:modified xsi:type="dcterms:W3CDTF">2014-06-23T08:05:27Z</dcterms:modified>
</cp:coreProperties>
</file>